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7" r:id="rId2"/>
    <p:sldId id="271" r:id="rId3"/>
    <p:sldId id="322" r:id="rId4"/>
    <p:sldId id="328" r:id="rId5"/>
    <p:sldId id="320" r:id="rId6"/>
    <p:sldId id="304" r:id="rId7"/>
    <p:sldId id="321" r:id="rId8"/>
    <p:sldId id="297" r:id="rId9"/>
    <p:sldId id="305" r:id="rId10"/>
    <p:sldId id="318" r:id="rId11"/>
    <p:sldId id="323" r:id="rId12"/>
    <p:sldId id="324" r:id="rId13"/>
    <p:sldId id="326" r:id="rId14"/>
    <p:sldId id="325" r:id="rId15"/>
    <p:sldId id="329" r:id="rId1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83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31A015-F338-77F4-2E7C-7D908B7908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080EC16-29DF-44C0-DDA5-4B647C6115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500256B-920D-9698-C9C1-F6D10ED58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F42D-FD39-4792-B918-2BEF8B930D3A}" type="datetimeFigureOut">
              <a:rPr lang="nl-NL" smtClean="0"/>
              <a:t>13-10-2022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016F47B-E601-1F60-3D8E-26C3CE781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6E68F0-0488-799B-C83D-84DB9C33E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F834-25F6-4E30-9F5D-4EFD2CB1BE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6307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FBFB6A-A1A2-2E8F-9734-4A518B33A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07A811-0B17-0994-1F8C-7AF82353A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E485C6-6F5B-907A-4C86-2C50AC944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F42D-FD39-4792-B918-2BEF8B930D3A}" type="datetimeFigureOut">
              <a:rPr lang="nl-NL" smtClean="0"/>
              <a:t>13-10-2022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22D968-7F2F-360B-E020-76C4B09C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377BD99-DA71-4749-F4E8-EDCB698FB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F834-25F6-4E30-9F5D-4EFD2CB1BE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113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36CCC9-E52D-D51E-6F58-4466A0082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10BB31-F827-C655-4855-BB9D6ACAD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3064028-BA4D-F9E9-CB05-4E2819F52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F42D-FD39-4792-B918-2BEF8B930D3A}" type="datetimeFigureOut">
              <a:rPr lang="nl-NL" smtClean="0"/>
              <a:t>13-10-2022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35223C5-1820-7198-57B7-A3A0F09ED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4A66EEC-1F3C-F8C4-BA6F-DA93693F0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F834-25F6-4E30-9F5D-4EFD2CB1BE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2893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1895E1-F592-16B1-3F29-67A238A64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E3C00-7DA1-C03E-1A3F-4A078605F2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12E77F5-FA2E-6400-B33E-4B30FA87C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B064653-393A-C949-1513-B05E78DF7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F42D-FD39-4792-B918-2BEF8B930D3A}" type="datetimeFigureOut">
              <a:rPr lang="nl-NL" smtClean="0"/>
              <a:t>13-10-2022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7D3B1DA-CC64-0560-E0E2-F4C6D2D6E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170666D-29CD-099D-E4EC-E58BABAF0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F834-25F6-4E30-9F5D-4EFD2CB1BE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6316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3A314F-ABCD-F505-C4D8-ACBC7BAEB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D2FB51D-6876-5298-AF5D-930D2F06B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89BF6D7-95C8-844D-F29B-EA0B95C362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5414C5A-574C-2E8B-B625-62216939F0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FDE41D0-1DE1-49FA-FA32-4A9A6E5994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2500143A-CCAE-1F13-483D-DA731449C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F42D-FD39-4792-B918-2BEF8B930D3A}" type="datetimeFigureOut">
              <a:rPr lang="nl-NL" smtClean="0"/>
              <a:t>13-10-2022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017C5AF-302D-D1E4-6D8F-EDFE3874B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57B4095-BD64-A406-AD9C-4A3D3C28D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F834-25F6-4E30-9F5D-4EFD2CB1BE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7136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4F707D-D456-285D-10F3-70AC1FDEB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7BCD800-1FC7-0D93-FDAA-C0063D8F1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F42D-FD39-4792-B918-2BEF8B930D3A}" type="datetimeFigureOut">
              <a:rPr lang="nl-NL" smtClean="0"/>
              <a:t>13-10-2022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A9D5C90-BA5A-3C19-0C56-C7B5ED6EF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8BD9C76-273B-E827-0A09-2F3ABA476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F834-25F6-4E30-9F5D-4EFD2CB1BE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1943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256C084-7980-F91F-E276-ECBFF015D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F42D-FD39-4792-B918-2BEF8B930D3A}" type="datetimeFigureOut">
              <a:rPr lang="nl-NL" smtClean="0"/>
              <a:t>13-10-2022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EF456AA-BA02-1ECF-CF2C-451532873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5C97D21-2F87-CC32-0C47-9BEF5E259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F834-25F6-4E30-9F5D-4EFD2CB1BE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3050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33C4AA-2F7F-0681-0A68-14E76DC4D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EBB920D-A7A7-286C-CEF8-1820F9AEA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C90A371-3800-6E4E-45F4-8C2AAB36A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6958C12-3195-621A-65DF-177D9B4B3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F42D-FD39-4792-B918-2BEF8B930D3A}" type="datetimeFigureOut">
              <a:rPr lang="nl-NL" smtClean="0"/>
              <a:t>13-10-2022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D5E8BED-43AA-A33D-7869-08528656B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EFA3A3E-69F7-95BB-01A1-0F86A99D6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F834-25F6-4E30-9F5D-4EFD2CB1BE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2510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CB3117-B39A-7635-0BAB-426F6EE86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D72F456-DA84-AC74-38B8-99485F1B03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1796161-A1C9-754B-E163-A49166103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D946EA0-2317-F666-6C19-077D76C06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F42D-FD39-4792-B918-2BEF8B930D3A}" type="datetimeFigureOut">
              <a:rPr lang="nl-NL" smtClean="0"/>
              <a:t>13-10-2022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F84E984-7A41-5CB7-C6E3-8FC1DCC19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B79F432-F0EA-E781-8FF1-43150F5A9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F834-25F6-4E30-9F5D-4EFD2CB1BE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8486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EF2B75-87D7-10B5-A1D0-897259D9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D5BDAF1-8DF2-3380-5538-E278CC2640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DA15B3B-682F-71D0-6E67-53856075A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F42D-FD39-4792-B918-2BEF8B930D3A}" type="datetimeFigureOut">
              <a:rPr lang="nl-NL" smtClean="0"/>
              <a:t>13-10-2022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AE93228-EE2C-86B3-0354-71500F81B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B992BC0-53ED-E79A-8A7A-23267C2B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F834-25F6-4E30-9F5D-4EFD2CB1BE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7893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F9C066C-34B8-A669-1128-F7910BF981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FA84927-2660-CCAB-658A-7E47F45092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CE90D3A-0044-21A3-E00C-1332303F8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F42D-FD39-4792-B918-2BEF8B930D3A}" type="datetimeFigureOut">
              <a:rPr lang="nl-NL" smtClean="0"/>
              <a:t>13-10-2022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6419347-2031-2592-69AC-A956952A5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D65B306-8B90-A4BF-4FC5-1DB0476A3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F834-25F6-4E30-9F5D-4EFD2CB1BE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7300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0BB6D42-EA9C-4FC1-5B96-6A7CC79D2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9232FAC-A86F-6014-691E-DBD8A93DC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244C159-701A-4F60-4C7E-C06F4EA257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0F42D-FD39-4792-B918-2BEF8B930D3A}" type="datetimeFigureOut">
              <a:rPr lang="nl-NL" smtClean="0"/>
              <a:t>13-10-2022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6EE767B-2E6A-80D1-8D55-F5AF39EBC2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37649CF-321C-E783-78DE-83427B3B6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5F834-25F6-4E30-9F5D-4EFD2CB1BE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04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tekst, gras, buiten, veld&#10;&#10;Automatisch gegenereerde beschrijving">
            <a:extLst>
              <a:ext uri="{FF2B5EF4-FFF2-40B4-BE49-F238E27FC236}">
                <a16:creationId xmlns:a16="http://schemas.microsoft.com/office/drawing/2014/main" id="{8C3FCE72-9F71-1559-5A59-5445C5998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585116"/>
            <a:ext cx="8440762" cy="6272884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B9FD85E-48BD-CF37-DCE4-C98CC2742433}"/>
              </a:ext>
            </a:extLst>
          </p:cNvPr>
          <p:cNvSpPr txBox="1"/>
          <p:nvPr/>
        </p:nvSpPr>
        <p:spPr>
          <a:xfrm>
            <a:off x="4365808" y="0"/>
            <a:ext cx="346038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l-NL" sz="3600" dirty="0"/>
              <a:t>Wat zou jij doen?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7F07A67-632D-70A2-89D0-18F3D9187E8A}"/>
              </a:ext>
            </a:extLst>
          </p:cNvPr>
          <p:cNvSpPr txBox="1"/>
          <p:nvPr/>
        </p:nvSpPr>
        <p:spPr>
          <a:xfrm>
            <a:off x="9163970" y="4219450"/>
            <a:ext cx="233668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/>
              <a:t>Dr. B.J. Flim</a:t>
            </a:r>
          </a:p>
          <a:p>
            <a:pPr algn="ctr"/>
            <a:endParaRPr lang="nl-NL" sz="800" dirty="0"/>
          </a:p>
          <a:p>
            <a:pPr algn="ctr"/>
            <a:r>
              <a:rPr lang="nl-NL" dirty="0"/>
              <a:t>(Onderzoeker van de Joodse onderduik).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241DFD2-0FC2-79EE-1FFD-148A7252E74D}"/>
              </a:ext>
            </a:extLst>
          </p:cNvPr>
          <p:cNvSpPr txBox="1"/>
          <p:nvPr/>
        </p:nvSpPr>
        <p:spPr>
          <a:xfrm>
            <a:off x="9163970" y="585116"/>
            <a:ext cx="27819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Workshop over de geschiedenis van de verzetsgroep NV</a:t>
            </a:r>
          </a:p>
        </p:txBody>
      </p:sp>
    </p:spTree>
    <p:extLst>
      <p:ext uri="{BB962C8B-B14F-4D97-AF65-F5344CB8AC3E}">
        <p14:creationId xmlns:p14="http://schemas.microsoft.com/office/powerpoint/2010/main" val="2166311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1466668" y="771021"/>
            <a:ext cx="9258661" cy="41549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l-NL" sz="2400" dirty="0"/>
              <a:t>Vooraf: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400" dirty="0"/>
              <a:t>Verzuiling – wat was dat ook maar weer?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400" dirty="0"/>
              <a:t>Wanneer ga jij mensen helpen?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nl-NL" sz="2400" dirty="0"/>
              <a:t>Zomer 1942: stel, je wilt Joden helpen: welke info heb je al?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nl-NL" sz="2400" dirty="0"/>
              <a:t>Welke Joden ga je helpen?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nl-NL" sz="2400" dirty="0"/>
              <a:t>Hoe kom je aan Joden om te helpen?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nl-NL" sz="2400" dirty="0"/>
              <a:t>Hoe kom je aan geschikte onderduikadressen?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nl-NL" sz="2400" dirty="0"/>
              <a:t>Hoe komen die Joden daar?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nl-NL" sz="2400" dirty="0"/>
              <a:t>Mei 1943: wat doe je aan het tekort aan onderduikadressen?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nl-NL" sz="2400" dirty="0"/>
              <a:t>Oktober 1943: welke taak heb je nu (nog)?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nl-NL" sz="2400" dirty="0"/>
              <a:t>Bij de bevrijding: wat heeft het NV-werk met je gedaan?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ED2CBD6C-A380-D8FB-47F8-EBE41AECF5DF}"/>
              </a:ext>
            </a:extLst>
          </p:cNvPr>
          <p:cNvSpPr txBox="1"/>
          <p:nvPr/>
        </p:nvSpPr>
        <p:spPr>
          <a:xfrm>
            <a:off x="4660893" y="5134555"/>
            <a:ext cx="28702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Kernbegrippen: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Gemeenschapszin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Isolatie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 err="1"/>
              <a:t>Opinionleaders</a:t>
            </a:r>
            <a:endParaRPr lang="nl-NL" sz="240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254325A-58D3-367E-9AD1-081794C5B192}"/>
              </a:ext>
            </a:extLst>
          </p:cNvPr>
          <p:cNvSpPr txBox="1"/>
          <p:nvPr/>
        </p:nvSpPr>
        <p:spPr>
          <a:xfrm>
            <a:off x="2295005" y="4156"/>
            <a:ext cx="76019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dirty="0"/>
              <a:t>Workshop aan de hand van tien vragen:</a:t>
            </a:r>
          </a:p>
        </p:txBody>
      </p:sp>
    </p:spTree>
    <p:extLst>
      <p:ext uri="{BB962C8B-B14F-4D97-AF65-F5344CB8AC3E}">
        <p14:creationId xmlns:p14="http://schemas.microsoft.com/office/powerpoint/2010/main" val="30656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83595079-8C92-0E21-C002-F8B7E58707AC}"/>
              </a:ext>
            </a:extLst>
          </p:cNvPr>
          <p:cNvSpPr txBox="1"/>
          <p:nvPr/>
        </p:nvSpPr>
        <p:spPr>
          <a:xfrm>
            <a:off x="1758782" y="-4532"/>
            <a:ext cx="867443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l-NL" sz="3600" b="1" dirty="0">
                <a:solidFill>
                  <a:schemeClr val="accent1"/>
                </a:solidFill>
              </a:rPr>
              <a:t>1. Verzuiling – wat was dat ook maar weer?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73DBFE1-28E7-E9FB-7309-1C81E9E337B5}"/>
              </a:ext>
            </a:extLst>
          </p:cNvPr>
          <p:cNvSpPr txBox="1"/>
          <p:nvPr/>
        </p:nvSpPr>
        <p:spPr>
          <a:xfrm>
            <a:off x="180878" y="690962"/>
            <a:ext cx="116672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/>
              <a:t>Definitie: de opdeling van de (lokale) maatschappij in politiek-religieuze deelmaatschappijen</a:t>
            </a:r>
          </a:p>
          <a:p>
            <a:pPr algn="ctr"/>
            <a:r>
              <a:rPr lang="nl-NL" sz="2400" dirty="0"/>
              <a:t>(anders gezegd: iedere levensovertuiging heeft zijn eigen kleine maatschappij)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D70DD42-F0DA-1357-20B8-378383311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59" y="1571122"/>
            <a:ext cx="9472090" cy="3599394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6BBFDC55-9112-F5F6-8AFE-81BE9CC0FEA1}"/>
              </a:ext>
            </a:extLst>
          </p:cNvPr>
          <p:cNvSpPr txBox="1"/>
          <p:nvPr/>
        </p:nvSpPr>
        <p:spPr>
          <a:xfrm>
            <a:off x="560109" y="5198897"/>
            <a:ext cx="101435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chemeClr val="accent1"/>
                </a:solidFill>
              </a:rPr>
              <a:t>Vraag: wie trokken er in 1942 op lokaal niveau voornamelijk aan de touwtjes?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De geestelijkheid (dominees en pastoors)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De werkgevers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Het schoolbestuur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B37093C6-8069-C46F-DA50-1063647B504A}"/>
              </a:ext>
            </a:extLst>
          </p:cNvPr>
          <p:cNvSpPr/>
          <p:nvPr/>
        </p:nvSpPr>
        <p:spPr>
          <a:xfrm>
            <a:off x="4754881" y="1822565"/>
            <a:ext cx="1753986" cy="3212869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808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4E07B6C-3052-4FAA-068A-8E4E5646B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76" y="701552"/>
            <a:ext cx="8815648" cy="596525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DBD0D1AD-840A-8F68-58CD-D4F20703E899}"/>
              </a:ext>
            </a:extLst>
          </p:cNvPr>
          <p:cNvSpPr txBox="1"/>
          <p:nvPr/>
        </p:nvSpPr>
        <p:spPr>
          <a:xfrm>
            <a:off x="2218060" y="0"/>
            <a:ext cx="781540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l-NL" sz="3600" dirty="0"/>
              <a:t>Verzuiling nam soms bizarre vormen aan</a:t>
            </a:r>
          </a:p>
        </p:txBody>
      </p:sp>
    </p:spTree>
    <p:extLst>
      <p:ext uri="{BB962C8B-B14F-4D97-AF65-F5344CB8AC3E}">
        <p14:creationId xmlns:p14="http://schemas.microsoft.com/office/powerpoint/2010/main" val="3057725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92D39132-660F-2362-0126-0FA6E5D9A4E8}"/>
              </a:ext>
            </a:extLst>
          </p:cNvPr>
          <p:cNvSpPr txBox="1"/>
          <p:nvPr/>
        </p:nvSpPr>
        <p:spPr>
          <a:xfrm>
            <a:off x="2747580" y="0"/>
            <a:ext cx="684473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l-NL" sz="3600" b="1" dirty="0">
                <a:solidFill>
                  <a:schemeClr val="accent1"/>
                </a:solidFill>
              </a:rPr>
              <a:t>2. Wanneer ga jij mensen helpen?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32217C8-EE68-1913-78F2-A0811E1BF3E2}"/>
              </a:ext>
            </a:extLst>
          </p:cNvPr>
          <p:cNvSpPr txBox="1"/>
          <p:nvPr/>
        </p:nvSpPr>
        <p:spPr>
          <a:xfrm>
            <a:off x="0" y="315489"/>
            <a:ext cx="6488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Vragen daarbij: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accent1"/>
                </a:solidFill>
              </a:rPr>
              <a:t>In hoeverre ben ik gemotiveerd om te helpen?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accent1"/>
                </a:solidFill>
              </a:rPr>
              <a:t>Wat kan ik aan het probleem doen?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3F8A0EC-747E-398F-2B8C-C536B59D9907}"/>
              </a:ext>
            </a:extLst>
          </p:cNvPr>
          <p:cNvSpPr txBox="1"/>
          <p:nvPr/>
        </p:nvSpPr>
        <p:spPr>
          <a:xfrm>
            <a:off x="3633131" y="1640497"/>
            <a:ext cx="2913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Enkele sterke emoties die kunnen leiden tot hulp: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20E87A2-4441-A3E0-5355-F17CACD7E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4801"/>
            <a:ext cx="3523299" cy="2348866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290444BD-535C-16F5-DD66-47C7ED104ADF}"/>
              </a:ext>
            </a:extLst>
          </p:cNvPr>
          <p:cNvSpPr txBox="1"/>
          <p:nvPr/>
        </p:nvSpPr>
        <p:spPr>
          <a:xfrm>
            <a:off x="3334385" y="3209132"/>
            <a:ext cx="101316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nl-NL" sz="2400" dirty="0"/>
              <a:t>Liefde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B4A64A-0F9F-7DFC-73E5-841AEF0649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465" y="3892442"/>
            <a:ext cx="5430902" cy="296555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1A12421-5C0F-D971-F64F-FBA367E282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" y="4425332"/>
            <a:ext cx="3523298" cy="2350012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DAB48A3A-7BCC-829A-4D72-50FC3ED6A36E}"/>
              </a:ext>
            </a:extLst>
          </p:cNvPr>
          <p:cNvSpPr txBox="1"/>
          <p:nvPr/>
        </p:nvSpPr>
        <p:spPr>
          <a:xfrm>
            <a:off x="3016872" y="5138673"/>
            <a:ext cx="166571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nl-NL" sz="2400" dirty="0"/>
              <a:t>Medelijden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2401E2B4-8EFF-7A1C-4458-A0B1BEBB62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465" y="692896"/>
            <a:ext cx="5430902" cy="3054881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BB86528D-9E5F-CE7D-926E-9F193055EF2B}"/>
              </a:ext>
            </a:extLst>
          </p:cNvPr>
          <p:cNvSpPr txBox="1"/>
          <p:nvPr/>
        </p:nvSpPr>
        <p:spPr>
          <a:xfrm>
            <a:off x="5672818" y="5837947"/>
            <a:ext cx="136640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nl-NL" sz="2400" dirty="0"/>
              <a:t>Boosheid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953DABD-D4B0-EECB-CC5A-5679A6483254}"/>
              </a:ext>
            </a:extLst>
          </p:cNvPr>
          <p:cNvSpPr txBox="1"/>
          <p:nvPr/>
        </p:nvSpPr>
        <p:spPr>
          <a:xfrm>
            <a:off x="5323955" y="3198166"/>
            <a:ext cx="169198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nl-NL" sz="2400" dirty="0"/>
              <a:t>Sociale druk</a:t>
            </a:r>
          </a:p>
        </p:txBody>
      </p:sp>
    </p:spTree>
    <p:extLst>
      <p:ext uri="{BB962C8B-B14F-4D97-AF65-F5344CB8AC3E}">
        <p14:creationId xmlns:p14="http://schemas.microsoft.com/office/powerpoint/2010/main" val="10073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 animBg="1"/>
      <p:bldP spid="7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buiten, man, persoon, foto&#10;&#10;Automatisch gegenereerde beschrijving">
            <a:extLst>
              <a:ext uri="{FF2B5EF4-FFF2-40B4-BE49-F238E27FC236}">
                <a16:creationId xmlns:a16="http://schemas.microsoft.com/office/drawing/2014/main" id="{96A9C865-DDEC-45E7-A475-C1914A2D5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027" y="3309870"/>
            <a:ext cx="2380391" cy="3548130"/>
          </a:xfrm>
          <a:prstGeom prst="rect">
            <a:avLst/>
          </a:prstGeom>
        </p:spPr>
      </p:pic>
      <p:pic>
        <p:nvPicPr>
          <p:cNvPr id="3" name="Afbeelding 2" descr="Afbeelding met persoon, stropdas, man, dragen&#10;&#10;Automatisch gegenereerde beschrijving">
            <a:extLst>
              <a:ext uri="{FF2B5EF4-FFF2-40B4-BE49-F238E27FC236}">
                <a16:creationId xmlns:a16="http://schemas.microsoft.com/office/drawing/2014/main" id="{3170CF6E-9C0A-4D83-8B46-9301977461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882" y="1654934"/>
            <a:ext cx="2554654" cy="3548131"/>
          </a:xfrm>
          <a:prstGeom prst="rect">
            <a:avLst/>
          </a:prstGeom>
        </p:spPr>
      </p:pic>
      <p:pic>
        <p:nvPicPr>
          <p:cNvPr id="8" name="Picture 2" descr="http://collections.yadvashem.org/photosarchive/s637-469/10624185514327836269.jpg">
            <a:extLst>
              <a:ext uri="{FF2B5EF4-FFF2-40B4-BE49-F238E27FC236}">
                <a16:creationId xmlns:a16="http://schemas.microsoft.com/office/drawing/2014/main" id="{E81C6C3E-EA26-488B-9E2D-3E6178AEA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73856" cy="354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93048574-4622-4F2B-8BDC-98DDCBBE807C}"/>
              </a:ext>
            </a:extLst>
          </p:cNvPr>
          <p:cNvSpPr txBox="1"/>
          <p:nvPr/>
        </p:nvSpPr>
        <p:spPr>
          <a:xfrm>
            <a:off x="115809" y="3548131"/>
            <a:ext cx="16450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2400" dirty="0"/>
              <a:t>Jaap Musch</a:t>
            </a:r>
          </a:p>
          <a:p>
            <a:pPr algn="ctr"/>
            <a:r>
              <a:rPr lang="nl-NL" sz="2400" dirty="0"/>
              <a:t>(28 jaar)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8AA54A9-24F2-4BD4-B0EE-645AB44216C9}"/>
              </a:ext>
            </a:extLst>
          </p:cNvPr>
          <p:cNvSpPr txBox="1"/>
          <p:nvPr/>
        </p:nvSpPr>
        <p:spPr>
          <a:xfrm>
            <a:off x="2086692" y="5036811"/>
            <a:ext cx="1951881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nl-NL" sz="2400" dirty="0"/>
              <a:t>Gerard Musch</a:t>
            </a:r>
          </a:p>
          <a:p>
            <a:pPr algn="ctr"/>
            <a:r>
              <a:rPr lang="nl-NL" sz="2400" dirty="0"/>
              <a:t>(21 jaar)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F6B1B62E-F587-4A7B-BDF7-1E8A52538DFA}"/>
              </a:ext>
            </a:extLst>
          </p:cNvPr>
          <p:cNvSpPr txBox="1"/>
          <p:nvPr/>
        </p:nvSpPr>
        <p:spPr>
          <a:xfrm>
            <a:off x="1409008" y="6021542"/>
            <a:ext cx="294418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2400" dirty="0"/>
              <a:t>Dick Groenewegen van Wijk (21 jaar)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77BF81DC-D740-4921-B400-52E9242BD3AE}"/>
              </a:ext>
            </a:extLst>
          </p:cNvPr>
          <p:cNvSpPr txBox="1"/>
          <p:nvPr/>
        </p:nvSpPr>
        <p:spPr>
          <a:xfrm>
            <a:off x="4220424" y="5461"/>
            <a:ext cx="61493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dirty="0"/>
              <a:t>Zomer 1942: de start van de NV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8B964A43-02A6-4689-89F8-8BA10DC5FE1F}"/>
              </a:ext>
            </a:extLst>
          </p:cNvPr>
          <p:cNvSpPr txBox="1"/>
          <p:nvPr/>
        </p:nvSpPr>
        <p:spPr>
          <a:xfrm>
            <a:off x="3382690" y="691697"/>
            <a:ext cx="8259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Opgericht in juli door drie </a:t>
            </a:r>
            <a:r>
              <a:rPr lang="nl-NL" sz="2400" b="1" dirty="0"/>
              <a:t>gereformeerde </a:t>
            </a:r>
            <a:r>
              <a:rPr lang="nl-NL" sz="2400" dirty="0"/>
              <a:t>jonge Amsterdammers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6611973-D013-4DDF-8D0F-FB0289E451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019" y="2068439"/>
            <a:ext cx="4038264" cy="2503056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460729F3-2C77-494C-9E38-00AD278BC429}"/>
              </a:ext>
            </a:extLst>
          </p:cNvPr>
          <p:cNvSpPr txBox="1"/>
          <p:nvPr/>
        </p:nvSpPr>
        <p:spPr>
          <a:xfrm>
            <a:off x="4842990" y="1173351"/>
            <a:ext cx="70042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Aanleiding: twee </a:t>
            </a:r>
            <a:r>
              <a:rPr lang="nl-NL" sz="2400" b="1" dirty="0"/>
              <a:t>gereformeerde</a:t>
            </a:r>
            <a:r>
              <a:rPr lang="nl-NL" sz="2400" dirty="0"/>
              <a:t> Joodse tieners uit hun gemeente kregen een oproep voor deportatie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80C99FA4-68EE-4316-94BA-3BFE0D07BBDD}"/>
              </a:ext>
            </a:extLst>
          </p:cNvPr>
          <p:cNvSpPr txBox="1"/>
          <p:nvPr/>
        </p:nvSpPr>
        <p:spPr>
          <a:xfrm>
            <a:off x="6705572" y="4715153"/>
            <a:ext cx="533541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ym typeface="Wingdings" panose="05000000000000000000" pitchFamily="2" charset="2"/>
              </a:rPr>
              <a:t>De drie werden daar heel </a:t>
            </a:r>
            <a:r>
              <a:rPr lang="nl-NL" sz="2400" b="1" dirty="0">
                <a:sym typeface="Wingdings" panose="05000000000000000000" pitchFamily="2" charset="2"/>
              </a:rPr>
              <a:t>boos </a:t>
            </a:r>
            <a:r>
              <a:rPr lang="nl-NL" sz="2400" dirty="0">
                <a:sym typeface="Wingdings" panose="05000000000000000000" pitchFamily="2" charset="2"/>
              </a:rPr>
              <a:t>van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ym typeface="Wingdings" panose="05000000000000000000" pitchFamily="2" charset="2"/>
              </a:rPr>
              <a:t>In overleg met hun dominee wilden zij daar wat tegen doen.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ym typeface="Wingdings" panose="05000000000000000000" pitchFamily="2" charset="2"/>
              </a:rPr>
              <a:t>Ze vonden duikadressen in Friesland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ym typeface="Wingdings" panose="05000000000000000000" pitchFamily="2" charset="2"/>
              </a:rPr>
              <a:t>Daarna wilden ze andere Joden helpen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9776D57-A977-4DA9-AD08-9D5244170E3C}"/>
              </a:ext>
            </a:extLst>
          </p:cNvPr>
          <p:cNvSpPr txBox="1"/>
          <p:nvPr/>
        </p:nvSpPr>
        <p:spPr>
          <a:xfrm>
            <a:off x="6776953" y="3740498"/>
            <a:ext cx="141003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nl-NL" sz="2400" dirty="0"/>
              <a:t>Marianne Braun</a:t>
            </a:r>
          </a:p>
        </p:txBody>
      </p:sp>
    </p:spTree>
    <p:extLst>
      <p:ext uri="{BB962C8B-B14F-4D97-AF65-F5344CB8AC3E}">
        <p14:creationId xmlns:p14="http://schemas.microsoft.com/office/powerpoint/2010/main" val="424193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CE1543A-AC1E-D644-1F38-2FEAAAE444AD}"/>
              </a:ext>
            </a:extLst>
          </p:cNvPr>
          <p:cNvSpPr txBox="1"/>
          <p:nvPr/>
        </p:nvSpPr>
        <p:spPr>
          <a:xfrm>
            <a:off x="225136" y="20782"/>
            <a:ext cx="1174172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l-NL" sz="3600" b="1" dirty="0">
                <a:solidFill>
                  <a:schemeClr val="accent1"/>
                </a:solidFill>
              </a:rPr>
              <a:t>3. Stel je wilt medio 1942 Joden helpen: welke info heb je al?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5FB7A154-BD92-A19F-E7E1-8DC7F2C42044}"/>
              </a:ext>
            </a:extLst>
          </p:cNvPr>
          <p:cNvSpPr txBox="1"/>
          <p:nvPr/>
        </p:nvSpPr>
        <p:spPr>
          <a:xfrm>
            <a:off x="65562" y="837523"/>
            <a:ext cx="2665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Deelvragen daarbij: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EEDB635-EB75-CA08-9C91-7F1E65B25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465" y="1226073"/>
            <a:ext cx="7445973" cy="419782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F18AA2C-487F-616E-A8C0-D46CA2073AEF}"/>
              </a:ext>
            </a:extLst>
          </p:cNvPr>
          <p:cNvSpPr txBox="1"/>
          <p:nvPr/>
        </p:nvSpPr>
        <p:spPr>
          <a:xfrm>
            <a:off x="65562" y="1299188"/>
            <a:ext cx="45147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NL" sz="2400" b="1" dirty="0">
                <a:solidFill>
                  <a:schemeClr val="accent1"/>
                </a:solidFill>
              </a:rPr>
              <a:t>Om hoeveel mensen gaat het?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400" b="1" dirty="0">
                <a:solidFill>
                  <a:schemeClr val="accent1"/>
                </a:solidFill>
              </a:rPr>
              <a:t>Waar wonen zij?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400" b="1" dirty="0">
                <a:solidFill>
                  <a:schemeClr val="accent1"/>
                </a:solidFill>
              </a:rPr>
              <a:t>Hoeveel tijd heb ik ervoor?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2B6981E-2A60-D73F-FD0C-72B93DD91025}"/>
              </a:ext>
            </a:extLst>
          </p:cNvPr>
          <p:cNvSpPr txBox="1"/>
          <p:nvPr/>
        </p:nvSpPr>
        <p:spPr>
          <a:xfrm>
            <a:off x="65562" y="2682682"/>
            <a:ext cx="44815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De drie jongens gingen uit van: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Ze kunnen de Joden nooit allemaal tegelijk wegvoeren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Maar er zijn er nu al wel een paar duizend weg, dus moeten we opschieten.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F5A7FB5C-B0A6-B499-0703-C062D11E2E36}"/>
              </a:ext>
            </a:extLst>
          </p:cNvPr>
          <p:cNvSpPr txBox="1"/>
          <p:nvPr/>
        </p:nvSpPr>
        <p:spPr>
          <a:xfrm>
            <a:off x="6047910" y="5459294"/>
            <a:ext cx="46297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Al deze mensen moeten binnenkort gaan `werken in Duitsland’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BB823442-7E04-5B8D-87C6-0886C71F7545}"/>
              </a:ext>
            </a:extLst>
          </p:cNvPr>
          <p:cNvSpPr txBox="1"/>
          <p:nvPr/>
        </p:nvSpPr>
        <p:spPr>
          <a:xfrm>
            <a:off x="65562" y="5508042"/>
            <a:ext cx="52254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chemeClr val="accent1"/>
                </a:solidFill>
              </a:rPr>
              <a:t>Vraag: in hoeverre hadden ze – achteraf gezien – bij dat laatste antwoord gelijk?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0399CD3-CFB9-38F1-51B3-E569C24F9D33}"/>
              </a:ext>
            </a:extLst>
          </p:cNvPr>
          <p:cNvSpPr txBox="1"/>
          <p:nvPr/>
        </p:nvSpPr>
        <p:spPr>
          <a:xfrm>
            <a:off x="5575497" y="754343"/>
            <a:ext cx="5655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Duitse telling van Nederlandse joden (1941)</a:t>
            </a:r>
          </a:p>
        </p:txBody>
      </p:sp>
    </p:spTree>
    <p:extLst>
      <p:ext uri="{BB962C8B-B14F-4D97-AF65-F5344CB8AC3E}">
        <p14:creationId xmlns:p14="http://schemas.microsoft.com/office/powerpoint/2010/main" val="236805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  <p:bldP spid="10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2958274"/>
              </p:ext>
            </p:extLst>
          </p:nvPr>
        </p:nvGraphicFramePr>
        <p:xfrm>
          <a:off x="0" y="528582"/>
          <a:ext cx="9419308" cy="6080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erkblad" r:id="rId2" imgW="8943951" imgH="5981728" progId="Excel.Sheet.8">
                  <p:embed/>
                </p:oleObj>
              </mc:Choice>
              <mc:Fallback>
                <p:oleObj name="Werkblad" r:id="rId2" imgW="8943951" imgH="5981728" progId="Excel.Sheet.8">
                  <p:embed/>
                  <p:pic>
                    <p:nvPicPr>
                      <p:cNvPr id="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28582"/>
                        <a:ext cx="9419308" cy="6080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10638" y="18035"/>
            <a:ext cx="9192492" cy="53962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200" dirty="0">
                <a:latin typeface="+mn-lt"/>
              </a:rPr>
              <a:t>Deportaties uit kamp Westerbork per maand, 1942-44 </a:t>
            </a:r>
            <a:br>
              <a:rPr lang="nl-NL" sz="3200" dirty="0">
                <a:latin typeface="+mn-lt"/>
              </a:rPr>
            </a:br>
            <a:endParaRPr lang="nl-NL" sz="3200" dirty="0">
              <a:latin typeface="+mn-lt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80A22172-866F-47BF-8735-A08A2433C074}"/>
              </a:ext>
            </a:extLst>
          </p:cNvPr>
          <p:cNvSpPr txBox="1"/>
          <p:nvPr/>
        </p:nvSpPr>
        <p:spPr>
          <a:xfrm>
            <a:off x="1278659" y="680545"/>
            <a:ext cx="2879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err="1"/>
              <a:t>Apeldoornsche</a:t>
            </a:r>
            <a:r>
              <a:rPr lang="nl-NL" sz="2400" dirty="0"/>
              <a:t> Bosch</a:t>
            </a:r>
          </a:p>
        </p:txBody>
      </p:sp>
      <p:cxnSp>
        <p:nvCxnSpPr>
          <p:cNvPr id="20" name="Rechte verbindingslijn met pijl 19">
            <a:extLst>
              <a:ext uri="{FF2B5EF4-FFF2-40B4-BE49-F238E27FC236}">
                <a16:creationId xmlns:a16="http://schemas.microsoft.com/office/drawing/2014/main" id="{8B0D00F4-A560-4E1A-8759-CC4F48E897D3}"/>
              </a:ext>
            </a:extLst>
          </p:cNvPr>
          <p:cNvCxnSpPr>
            <a:cxnSpLocks/>
          </p:cNvCxnSpPr>
          <p:nvPr/>
        </p:nvCxnSpPr>
        <p:spPr>
          <a:xfrm flipH="1">
            <a:off x="3220400" y="1142210"/>
            <a:ext cx="53967" cy="3247503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vak 22">
            <a:extLst>
              <a:ext uri="{FF2B5EF4-FFF2-40B4-BE49-F238E27FC236}">
                <a16:creationId xmlns:a16="http://schemas.microsoft.com/office/drawing/2014/main" id="{A559357B-94DE-4697-92A3-C357CBD3F81D}"/>
              </a:ext>
            </a:extLst>
          </p:cNvPr>
          <p:cNvSpPr txBox="1"/>
          <p:nvPr/>
        </p:nvSpPr>
        <p:spPr>
          <a:xfrm>
            <a:off x="4157973" y="680546"/>
            <a:ext cx="3714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Laatste `reguliere’ transport</a:t>
            </a:r>
          </a:p>
        </p:txBody>
      </p:sp>
      <p:cxnSp>
        <p:nvCxnSpPr>
          <p:cNvPr id="24" name="Rechte verbindingslijn met pijl 23">
            <a:extLst>
              <a:ext uri="{FF2B5EF4-FFF2-40B4-BE49-F238E27FC236}">
                <a16:creationId xmlns:a16="http://schemas.microsoft.com/office/drawing/2014/main" id="{85396A22-F308-429E-9EAA-41A97B1D1ADA}"/>
              </a:ext>
            </a:extLst>
          </p:cNvPr>
          <p:cNvCxnSpPr>
            <a:cxnSpLocks/>
          </p:cNvCxnSpPr>
          <p:nvPr/>
        </p:nvCxnSpPr>
        <p:spPr>
          <a:xfrm flipH="1">
            <a:off x="5570387" y="1108463"/>
            <a:ext cx="10969" cy="3094914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al 24">
            <a:extLst>
              <a:ext uri="{FF2B5EF4-FFF2-40B4-BE49-F238E27FC236}">
                <a16:creationId xmlns:a16="http://schemas.microsoft.com/office/drawing/2014/main" id="{C165A45D-6196-42B1-B0AE-1076FEF713C4}"/>
              </a:ext>
            </a:extLst>
          </p:cNvPr>
          <p:cNvSpPr/>
          <p:nvPr/>
        </p:nvSpPr>
        <p:spPr>
          <a:xfrm>
            <a:off x="5665925" y="3908303"/>
            <a:ext cx="3376891" cy="1712779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6" name="Rechte verbindingslijn met pijl 25">
            <a:extLst>
              <a:ext uri="{FF2B5EF4-FFF2-40B4-BE49-F238E27FC236}">
                <a16:creationId xmlns:a16="http://schemas.microsoft.com/office/drawing/2014/main" id="{F0CCBB7B-1AC3-4F74-B765-DAAB20240904}"/>
              </a:ext>
            </a:extLst>
          </p:cNvPr>
          <p:cNvCxnSpPr>
            <a:cxnSpLocks/>
          </p:cNvCxnSpPr>
          <p:nvPr/>
        </p:nvCxnSpPr>
        <p:spPr>
          <a:xfrm flipH="1">
            <a:off x="8758788" y="3371759"/>
            <a:ext cx="944549" cy="907787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vak 26">
            <a:extLst>
              <a:ext uri="{FF2B5EF4-FFF2-40B4-BE49-F238E27FC236}">
                <a16:creationId xmlns:a16="http://schemas.microsoft.com/office/drawing/2014/main" id="{117C4BBB-8B45-4732-86F9-9565AFC4683F}"/>
              </a:ext>
            </a:extLst>
          </p:cNvPr>
          <p:cNvSpPr txBox="1"/>
          <p:nvPr/>
        </p:nvSpPr>
        <p:spPr>
          <a:xfrm>
            <a:off x="9699648" y="2904856"/>
            <a:ext cx="1812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Vnl. gepakte onderduikers</a:t>
            </a: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A38E9EAA-E6A2-4DC1-96B5-C6D268940A45}"/>
              </a:ext>
            </a:extLst>
          </p:cNvPr>
          <p:cNvSpPr txBox="1"/>
          <p:nvPr/>
        </p:nvSpPr>
        <p:spPr>
          <a:xfrm>
            <a:off x="8909495" y="5256026"/>
            <a:ext cx="3112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Gedeporteerd</a:t>
            </a:r>
            <a:r>
              <a:rPr lang="en-US" sz="2400" dirty="0"/>
              <a:t>: 107.000</a:t>
            </a:r>
            <a:endParaRPr lang="nl-NL" sz="2400" dirty="0"/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F2B42466-4C13-4C45-958F-1716650ABC09}"/>
              </a:ext>
            </a:extLst>
          </p:cNvPr>
          <p:cNvSpPr txBox="1"/>
          <p:nvPr/>
        </p:nvSpPr>
        <p:spPr>
          <a:xfrm>
            <a:off x="9108902" y="5695961"/>
            <a:ext cx="2788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Overlevenden: 5.200</a:t>
            </a:r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8AF3AEE1-19A7-D66F-0DB9-B81FF7C38F55}"/>
              </a:ext>
            </a:extLst>
          </p:cNvPr>
          <p:cNvSpPr/>
          <p:nvPr/>
        </p:nvSpPr>
        <p:spPr>
          <a:xfrm rot="225394">
            <a:off x="1699855" y="1260491"/>
            <a:ext cx="1633147" cy="4474096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66FC798B-E614-8CF7-20AE-0B5659B0D151}"/>
              </a:ext>
            </a:extLst>
          </p:cNvPr>
          <p:cNvCxnSpPr>
            <a:cxnSpLocks/>
          </p:cNvCxnSpPr>
          <p:nvPr/>
        </p:nvCxnSpPr>
        <p:spPr>
          <a:xfrm flipV="1">
            <a:off x="2273531" y="5681749"/>
            <a:ext cx="62345" cy="647669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5">
            <a:extLst>
              <a:ext uri="{FF2B5EF4-FFF2-40B4-BE49-F238E27FC236}">
                <a16:creationId xmlns:a16="http://schemas.microsoft.com/office/drawing/2014/main" id="{789BB793-E59A-1A7B-66F3-3C861FBD5B08}"/>
              </a:ext>
            </a:extLst>
          </p:cNvPr>
          <p:cNvSpPr txBox="1"/>
          <p:nvPr/>
        </p:nvSpPr>
        <p:spPr>
          <a:xfrm>
            <a:off x="418095" y="6301292"/>
            <a:ext cx="3203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De piek lag in het begin!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D9274A90-699C-D64B-D47C-94CB3E19ECB4}"/>
              </a:ext>
            </a:extLst>
          </p:cNvPr>
          <p:cNvSpPr txBox="1"/>
          <p:nvPr/>
        </p:nvSpPr>
        <p:spPr>
          <a:xfrm>
            <a:off x="9034535" y="760579"/>
            <a:ext cx="29576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chemeClr val="accent1"/>
                </a:solidFill>
              </a:rPr>
              <a:t>Vraag: waarom leidde de ontruiming van het </a:t>
            </a:r>
            <a:r>
              <a:rPr lang="nl-NL" sz="2400" b="1" dirty="0" err="1">
                <a:solidFill>
                  <a:schemeClr val="accent1"/>
                </a:solidFill>
              </a:rPr>
              <a:t>Apeldoornsche</a:t>
            </a:r>
            <a:r>
              <a:rPr lang="nl-NL" sz="2400" b="1" dirty="0">
                <a:solidFill>
                  <a:schemeClr val="accent1"/>
                </a:solidFill>
              </a:rPr>
              <a:t> Bosch tot meer Joodse onderduikers?</a:t>
            </a:r>
          </a:p>
        </p:txBody>
      </p:sp>
    </p:spTree>
    <p:extLst>
      <p:ext uri="{BB962C8B-B14F-4D97-AF65-F5344CB8AC3E}">
        <p14:creationId xmlns:p14="http://schemas.microsoft.com/office/powerpoint/2010/main" val="113163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25" grpId="0" animBg="1"/>
      <p:bldP spid="27" grpId="0"/>
      <p:bldP spid="32" grpId="0"/>
      <p:bldP spid="33" grpId="0"/>
      <p:bldP spid="4" grpId="0" animBg="1"/>
      <p:bldP spid="6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vak 8"/>
          <p:cNvSpPr txBox="1"/>
          <p:nvPr/>
        </p:nvSpPr>
        <p:spPr>
          <a:xfrm>
            <a:off x="71479" y="601792"/>
            <a:ext cx="4343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nl-NL" sz="2400" b="1" dirty="0">
                <a:solidFill>
                  <a:schemeClr val="accent1"/>
                </a:solidFill>
              </a:rPr>
              <a:t>Welke Joden gaan we helpen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048" y="-1"/>
            <a:ext cx="2208864" cy="3355237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7055708" y="830997"/>
            <a:ext cx="28916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2400" dirty="0"/>
              <a:t>Voormalig taxichauffeur en bioscoopmedewerker Joop Woortman, alias `Theo de Bruin’</a:t>
            </a:r>
          </a:p>
        </p:txBody>
      </p:sp>
      <p:cxnSp>
        <p:nvCxnSpPr>
          <p:cNvPr id="13" name="Rechte verbindingslijn met pijl 12"/>
          <p:cNvCxnSpPr>
            <a:cxnSpLocks/>
          </p:cNvCxnSpPr>
          <p:nvPr/>
        </p:nvCxnSpPr>
        <p:spPr>
          <a:xfrm>
            <a:off x="5777345" y="1281021"/>
            <a:ext cx="1870364" cy="1685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059" y="3497159"/>
            <a:ext cx="2422852" cy="3351234"/>
          </a:xfrm>
          <a:prstGeom prst="rect">
            <a:avLst/>
          </a:prstGeom>
        </p:spPr>
      </p:pic>
      <p:sp>
        <p:nvSpPr>
          <p:cNvPr id="15" name="Tekstvak 14"/>
          <p:cNvSpPr txBox="1"/>
          <p:nvPr/>
        </p:nvSpPr>
        <p:spPr>
          <a:xfrm>
            <a:off x="7709308" y="5792329"/>
            <a:ext cx="20387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2400" dirty="0"/>
              <a:t>Ds. Gerardus Pontier</a:t>
            </a:r>
          </a:p>
        </p:txBody>
      </p:sp>
      <p:sp>
        <p:nvSpPr>
          <p:cNvPr id="29" name="Tekstvak 28"/>
          <p:cNvSpPr txBox="1"/>
          <p:nvPr/>
        </p:nvSpPr>
        <p:spPr>
          <a:xfrm>
            <a:off x="7162525" y="3496329"/>
            <a:ext cx="2784858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nl-NL" sz="2400" dirty="0"/>
              <a:t>In de </a:t>
            </a:r>
            <a:r>
              <a:rPr lang="nl-NL" sz="2400" b="1" dirty="0"/>
              <a:t>gereformeerde</a:t>
            </a:r>
            <a:r>
              <a:rPr lang="nl-NL" sz="2400" dirty="0"/>
              <a:t> gemeente van Heerlen/Kerkrade in Zuid-Limburg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340624" y="0"/>
            <a:ext cx="9562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b="1" dirty="0">
                <a:solidFill>
                  <a:schemeClr val="accent1"/>
                </a:solidFill>
              </a:rPr>
              <a:t>4 t/m 7: zomer ‘42: hoe gaan we het aanpakken?</a:t>
            </a:r>
          </a:p>
        </p:txBody>
      </p: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101C1FC9-BD8C-48F7-9B1B-E5C2579E5D4B}"/>
              </a:ext>
            </a:extLst>
          </p:cNvPr>
          <p:cNvCxnSpPr>
            <a:cxnSpLocks/>
          </p:cNvCxnSpPr>
          <p:nvPr/>
        </p:nvCxnSpPr>
        <p:spPr>
          <a:xfrm>
            <a:off x="5588301" y="1855636"/>
            <a:ext cx="2059408" cy="155134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5D734379-28DF-4C80-A881-4256746CBDD6}"/>
              </a:ext>
            </a:extLst>
          </p:cNvPr>
          <p:cNvCxnSpPr>
            <a:cxnSpLocks/>
          </p:cNvCxnSpPr>
          <p:nvPr/>
        </p:nvCxnSpPr>
        <p:spPr>
          <a:xfrm>
            <a:off x="3544889" y="2298838"/>
            <a:ext cx="1068675" cy="76206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ED4D4C64-E297-4CB3-8525-3B5CB970D0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484798"/>
              </p:ext>
            </p:extLst>
          </p:nvPr>
        </p:nvGraphicFramePr>
        <p:xfrm>
          <a:off x="3971866" y="3455866"/>
          <a:ext cx="3071467" cy="3392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-PAINT" r:id="rId4" imgW="1822320" imgH="2012760" progId="CorelPHOTOPAINT.Image.20">
                  <p:embed/>
                </p:oleObj>
              </mc:Choice>
              <mc:Fallback>
                <p:oleObj name="PHOTO-PAINT" r:id="rId4" imgW="1822320" imgH="2012760" progId="CorelPHOTOPAINT.Image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ED4D4C64-E297-4CB3-8525-3B5CB970D0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71866" y="3455866"/>
                        <a:ext cx="3071467" cy="33925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kstvak 26">
            <a:extLst>
              <a:ext uri="{FF2B5EF4-FFF2-40B4-BE49-F238E27FC236}">
                <a16:creationId xmlns:a16="http://schemas.microsoft.com/office/drawing/2014/main" id="{72BB5C10-81FC-441F-97B8-394A314517BA}"/>
              </a:ext>
            </a:extLst>
          </p:cNvPr>
          <p:cNvSpPr txBox="1"/>
          <p:nvPr/>
        </p:nvSpPr>
        <p:spPr>
          <a:xfrm>
            <a:off x="4419089" y="2979494"/>
            <a:ext cx="1717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Vriendinnen</a:t>
            </a: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3AF8F67F-DA6C-4374-B48D-5A6627EB1232}"/>
              </a:ext>
            </a:extLst>
          </p:cNvPr>
          <p:cNvSpPr txBox="1"/>
          <p:nvPr/>
        </p:nvSpPr>
        <p:spPr>
          <a:xfrm>
            <a:off x="593122" y="6053671"/>
            <a:ext cx="373744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2400" dirty="0"/>
              <a:t>Anne Marie van </a:t>
            </a:r>
            <a:r>
              <a:rPr lang="nl-NL" sz="2400" dirty="0" err="1"/>
              <a:t>Verschuer</a:t>
            </a:r>
            <a:r>
              <a:rPr lang="nl-NL" sz="2400" dirty="0"/>
              <a:t> &amp; Dick Groenewegen van Wijk</a:t>
            </a:r>
          </a:p>
        </p:txBody>
      </p:sp>
      <p:cxnSp>
        <p:nvCxnSpPr>
          <p:cNvPr id="31" name="Rechte verbindingslijn met pijl 30">
            <a:extLst>
              <a:ext uri="{FF2B5EF4-FFF2-40B4-BE49-F238E27FC236}">
                <a16:creationId xmlns:a16="http://schemas.microsoft.com/office/drawing/2014/main" id="{8089E1EB-3831-4222-90E7-1BA18F79819B}"/>
              </a:ext>
            </a:extLst>
          </p:cNvPr>
          <p:cNvCxnSpPr>
            <a:cxnSpLocks/>
          </p:cNvCxnSpPr>
          <p:nvPr/>
        </p:nvCxnSpPr>
        <p:spPr>
          <a:xfrm>
            <a:off x="4279449" y="859168"/>
            <a:ext cx="168471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vak 31">
            <a:extLst>
              <a:ext uri="{FF2B5EF4-FFF2-40B4-BE49-F238E27FC236}">
                <a16:creationId xmlns:a16="http://schemas.microsoft.com/office/drawing/2014/main" id="{E4BF5BFA-81DF-4CDE-B522-542CE729B495}"/>
              </a:ext>
            </a:extLst>
          </p:cNvPr>
          <p:cNvSpPr txBox="1"/>
          <p:nvPr/>
        </p:nvSpPr>
        <p:spPr>
          <a:xfrm>
            <a:off x="5998093" y="599008"/>
            <a:ext cx="1606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KINDEREN!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D6800DB9-C219-7109-066B-BE3AAE6242A5}"/>
              </a:ext>
            </a:extLst>
          </p:cNvPr>
          <p:cNvSpPr txBox="1"/>
          <p:nvPr/>
        </p:nvSpPr>
        <p:spPr>
          <a:xfrm>
            <a:off x="71478" y="1039611"/>
            <a:ext cx="58104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nl-NL" sz="2400" b="1" dirty="0">
                <a:solidFill>
                  <a:schemeClr val="accent1"/>
                </a:solidFill>
              </a:rPr>
              <a:t>Hoe komen we aan die Joodse kinderen?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BB66F1A7-EA6E-A9EF-11B7-E308A16E2346}"/>
              </a:ext>
            </a:extLst>
          </p:cNvPr>
          <p:cNvSpPr txBox="1"/>
          <p:nvPr/>
        </p:nvSpPr>
        <p:spPr>
          <a:xfrm>
            <a:off x="80968" y="1482813"/>
            <a:ext cx="56132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6"/>
            </a:pPr>
            <a:r>
              <a:rPr lang="nl-NL" sz="2400" b="1" dirty="0">
                <a:solidFill>
                  <a:schemeClr val="accent1"/>
                </a:solidFill>
              </a:rPr>
              <a:t>Waar gaan we die kinderen verbergen?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67B40717-8BEE-FB36-E23B-94DD091CD1EC}"/>
              </a:ext>
            </a:extLst>
          </p:cNvPr>
          <p:cNvSpPr txBox="1"/>
          <p:nvPr/>
        </p:nvSpPr>
        <p:spPr>
          <a:xfrm>
            <a:off x="88465" y="1923128"/>
            <a:ext cx="5688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7"/>
            </a:pPr>
            <a:r>
              <a:rPr lang="nl-NL" sz="2400" b="1" dirty="0">
                <a:solidFill>
                  <a:schemeClr val="accent1"/>
                </a:solidFill>
              </a:rPr>
              <a:t>Wie brengt die kinderen daar naartoe?</a:t>
            </a:r>
          </a:p>
        </p:txBody>
      </p:sp>
      <p:pic>
        <p:nvPicPr>
          <p:cNvPr id="35" name="Afbeelding 4" descr="münster april 2008 - plaatje2.jpg">
            <a:extLst>
              <a:ext uri="{FF2B5EF4-FFF2-40B4-BE49-F238E27FC236}">
                <a16:creationId xmlns:a16="http://schemas.microsoft.com/office/drawing/2014/main" id="{AB454AE6-97F6-C583-6B04-6CDD7FC644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8" y="2462255"/>
            <a:ext cx="3064436" cy="3585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972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29" grpId="0" animBg="1"/>
      <p:bldP spid="27" grpId="0"/>
      <p:bldP spid="30" grpId="0" animBg="1"/>
      <p:bldP spid="32" grpId="0"/>
      <p:bldP spid="21" grpId="0"/>
      <p:bldP spid="23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kaart&#10;&#10;Automatisch gegenereerde beschrijving">
            <a:extLst>
              <a:ext uri="{FF2B5EF4-FFF2-40B4-BE49-F238E27FC236}">
                <a16:creationId xmlns:a16="http://schemas.microsoft.com/office/drawing/2014/main" id="{B5DA3C8F-32E8-4DC2-9033-FD6B46EDB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697" y="845410"/>
            <a:ext cx="6290360" cy="5044251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10E4BA6-FA03-4887-B470-D76270677A7B}"/>
              </a:ext>
            </a:extLst>
          </p:cNvPr>
          <p:cNvSpPr txBox="1"/>
          <p:nvPr/>
        </p:nvSpPr>
        <p:spPr>
          <a:xfrm>
            <a:off x="2364145" y="-6679"/>
            <a:ext cx="57224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dirty="0"/>
              <a:t>Heerlen: okt 1942 – mei 1943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8178C0D-C0A2-4D09-B694-938027E74E00}"/>
              </a:ext>
            </a:extLst>
          </p:cNvPr>
          <p:cNvSpPr txBox="1"/>
          <p:nvPr/>
        </p:nvSpPr>
        <p:spPr>
          <a:xfrm>
            <a:off x="98444" y="4537232"/>
            <a:ext cx="6634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Totaal: 496 gereformeerden in een oceaan van katholieken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T/m mei 1943 werden daar ca. 80 Joodse kinderen geplaatst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5139CC1-6E42-D474-2AC1-EC6693917F6B}"/>
              </a:ext>
            </a:extLst>
          </p:cNvPr>
          <p:cNvSpPr txBox="1"/>
          <p:nvPr/>
        </p:nvSpPr>
        <p:spPr>
          <a:xfrm>
            <a:off x="98445" y="639652"/>
            <a:ext cx="68426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Vraag:</a:t>
            </a:r>
          </a:p>
          <a:p>
            <a:r>
              <a:rPr lang="nl-NL" sz="2400" b="1" dirty="0">
                <a:solidFill>
                  <a:schemeClr val="accent1"/>
                </a:solidFill>
              </a:rPr>
              <a:t>Waarom was juist de gereformeerde gemeenschap in Zuid-Limburg geschikt voor de Joodse onderduik?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8E2A0ECF-62C8-442F-E8EC-915F1A929A79}"/>
              </a:ext>
            </a:extLst>
          </p:cNvPr>
          <p:cNvSpPr txBox="1"/>
          <p:nvPr/>
        </p:nvSpPr>
        <p:spPr>
          <a:xfrm>
            <a:off x="98445" y="1856178"/>
            <a:ext cx="65018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Antwoord:</a:t>
            </a:r>
          </a:p>
          <a:p>
            <a:pPr marL="342900" indent="-342900">
              <a:buFontTx/>
              <a:buChar char="-"/>
            </a:pPr>
            <a:r>
              <a:rPr lang="nl-NL" sz="2400" dirty="0"/>
              <a:t>Isolatie: kleine minderheid in een (kerkelijk) vijandige omgeving</a:t>
            </a:r>
          </a:p>
          <a:p>
            <a:pPr marL="342900" indent="-342900">
              <a:buFontTx/>
              <a:buChar char="-"/>
            </a:pPr>
            <a:r>
              <a:rPr lang="nl-NL" sz="2400" dirty="0"/>
              <a:t>Grote gemeenschapszin: vanwege de isolatie was men aangewezen op elkaar (wij tegen zij)</a:t>
            </a:r>
          </a:p>
          <a:p>
            <a:pPr marL="342900" indent="-342900">
              <a:buFontTx/>
              <a:buChar char="-"/>
            </a:pPr>
            <a:r>
              <a:rPr lang="nl-NL" sz="2400" dirty="0"/>
              <a:t>Grote invloed van de </a:t>
            </a:r>
            <a:r>
              <a:rPr lang="nl-NL" sz="2400" dirty="0" err="1"/>
              <a:t>opinionleader</a:t>
            </a:r>
            <a:r>
              <a:rPr lang="nl-NL" sz="2400" dirty="0"/>
              <a:t>: door de isolatie was het woord van ds. Pontier wet.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6094AE2-F6C2-982A-7414-0E1FF91123E6}"/>
              </a:ext>
            </a:extLst>
          </p:cNvPr>
          <p:cNvSpPr txBox="1"/>
          <p:nvPr/>
        </p:nvSpPr>
        <p:spPr>
          <a:xfrm>
            <a:off x="443422" y="6132258"/>
            <a:ext cx="11181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Daarna: nieuwe, grotere stroom Joodse kinderen uit de crèche </a:t>
            </a:r>
            <a:r>
              <a:rPr lang="nl-NL" sz="2400" dirty="0">
                <a:sym typeface="Wingdings" panose="05000000000000000000" pitchFamily="2" charset="2"/>
              </a:rPr>
              <a:t> </a:t>
            </a:r>
            <a:r>
              <a:rPr lang="nl-NL" sz="2400" dirty="0"/>
              <a:t>workshop Elle van Rijn</a:t>
            </a:r>
          </a:p>
        </p:txBody>
      </p:sp>
    </p:spTree>
    <p:extLst>
      <p:ext uri="{BB962C8B-B14F-4D97-AF65-F5344CB8AC3E}">
        <p14:creationId xmlns:p14="http://schemas.microsoft.com/office/powerpoint/2010/main" val="416888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kaart&#10;&#10;Automatisch gegenereerde beschrijving">
            <a:extLst>
              <a:ext uri="{FF2B5EF4-FFF2-40B4-BE49-F238E27FC236}">
                <a16:creationId xmlns:a16="http://schemas.microsoft.com/office/drawing/2014/main" id="{6DE62080-1FD9-4194-8646-C279168FA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1" y="768591"/>
            <a:ext cx="5877316" cy="5887574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09157212-F23D-4053-96EE-77187E2F0C7F}"/>
              </a:ext>
            </a:extLst>
          </p:cNvPr>
          <p:cNvSpPr txBox="1"/>
          <p:nvPr/>
        </p:nvSpPr>
        <p:spPr>
          <a:xfrm>
            <a:off x="-1945" y="3066"/>
            <a:ext cx="12195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accent1"/>
                </a:solidFill>
              </a:rPr>
              <a:t>8. Mei 1943: wat doe je aan het tekort aan onderduikadressen?</a:t>
            </a:r>
            <a:endParaRPr lang="nl-NL" sz="2400" b="1" dirty="0">
              <a:solidFill>
                <a:schemeClr val="accent1"/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28834BD-3C05-450D-8C47-C152D9C011CD}"/>
              </a:ext>
            </a:extLst>
          </p:cNvPr>
          <p:cNvSpPr txBox="1"/>
          <p:nvPr/>
        </p:nvSpPr>
        <p:spPr>
          <a:xfrm>
            <a:off x="5294284" y="653376"/>
            <a:ext cx="62191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chemeClr val="accent1"/>
                </a:solidFill>
              </a:rPr>
              <a:t>Vraag hierbij: wat zijn mijn opties?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We vragen de katholieken om hulp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We proberen meer kinderen te plaatsen bij de al bestaande pleeggezinnen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We gaan ons gebied uitbreiden</a:t>
            </a:r>
          </a:p>
        </p:txBody>
      </p:sp>
      <p:pic>
        <p:nvPicPr>
          <p:cNvPr id="5" name="Afbeelding 4" descr="Afbeelding met persoon, boom, buiten, person&#10;&#10;Automatisch gegenereerde beschrijving">
            <a:extLst>
              <a:ext uri="{FF2B5EF4-FFF2-40B4-BE49-F238E27FC236}">
                <a16:creationId xmlns:a16="http://schemas.microsoft.com/office/drawing/2014/main" id="{3C430561-0056-4CFD-86B6-47451FAE6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914" y="3635360"/>
            <a:ext cx="3810000" cy="238125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D04F9497-39BF-44E1-9758-B055612819B4}"/>
              </a:ext>
            </a:extLst>
          </p:cNvPr>
          <p:cNvSpPr txBox="1"/>
          <p:nvPr/>
        </p:nvSpPr>
        <p:spPr>
          <a:xfrm>
            <a:off x="9806529" y="3985284"/>
            <a:ext cx="2055733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2400" dirty="0"/>
              <a:t>`Oom Wim’ en ‘tante Truus’ Vermeer</a:t>
            </a:r>
          </a:p>
        </p:txBody>
      </p:sp>
      <p:sp>
        <p:nvSpPr>
          <p:cNvPr id="10" name="Pijl: links 9">
            <a:extLst>
              <a:ext uri="{FF2B5EF4-FFF2-40B4-BE49-F238E27FC236}">
                <a16:creationId xmlns:a16="http://schemas.microsoft.com/office/drawing/2014/main" id="{13318C14-2800-42F5-9D56-42B95B80D6EE}"/>
              </a:ext>
            </a:extLst>
          </p:cNvPr>
          <p:cNvSpPr/>
          <p:nvPr/>
        </p:nvSpPr>
        <p:spPr>
          <a:xfrm rot="1682125">
            <a:off x="4569255" y="3609922"/>
            <a:ext cx="1831704" cy="231578"/>
          </a:xfrm>
          <a:prstGeom prst="leftArrow">
            <a:avLst>
              <a:gd name="adj1" fmla="val 5204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7992940-1397-6F05-80E6-DEFFCDD2D54C}"/>
              </a:ext>
            </a:extLst>
          </p:cNvPr>
          <p:cNvSpPr txBox="1"/>
          <p:nvPr/>
        </p:nvSpPr>
        <p:spPr>
          <a:xfrm>
            <a:off x="5301797" y="2599695"/>
            <a:ext cx="57790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Ds. Pontier verwees de NV naar ds. Bouma in Treebeek/Brunssum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6666288-0E3F-A434-0C35-3D8006244019}"/>
              </a:ext>
            </a:extLst>
          </p:cNvPr>
          <p:cNvSpPr txBox="1"/>
          <p:nvPr/>
        </p:nvSpPr>
        <p:spPr>
          <a:xfrm>
            <a:off x="5859450" y="6023937"/>
            <a:ext cx="56261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`Centrum’ van de NV verschoof naar huize Vermeer in Brunssum (het `Rubberen Huis’)</a:t>
            </a:r>
          </a:p>
        </p:txBody>
      </p:sp>
    </p:spTree>
    <p:extLst>
      <p:ext uri="{BB962C8B-B14F-4D97-AF65-F5344CB8AC3E}">
        <p14:creationId xmlns:p14="http://schemas.microsoft.com/office/powerpoint/2010/main" val="118392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8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9E694033-E289-F273-62EB-9A197B24A6FC}"/>
              </a:ext>
            </a:extLst>
          </p:cNvPr>
          <p:cNvSpPr txBox="1"/>
          <p:nvPr/>
        </p:nvSpPr>
        <p:spPr>
          <a:xfrm>
            <a:off x="1770611" y="4156"/>
            <a:ext cx="87740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dirty="0">
                <a:solidFill>
                  <a:schemeClr val="accent1"/>
                </a:solidFill>
              </a:rPr>
              <a:t>9. Oktober 1943: welke taak heb je nu (nog)?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C0C7EAD-7B8E-27BF-C158-4B056FE30610}"/>
              </a:ext>
            </a:extLst>
          </p:cNvPr>
          <p:cNvSpPr txBox="1"/>
          <p:nvPr/>
        </p:nvSpPr>
        <p:spPr>
          <a:xfrm>
            <a:off x="115071" y="650487"/>
            <a:ext cx="58576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Deelvragen daarbij: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accent1"/>
                </a:solidFill>
              </a:rPr>
              <a:t>Zijn we (mede-)verantwoordelijk voor die ondergedoken kinderen?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accent1"/>
                </a:solidFill>
              </a:rPr>
              <a:t>Zo ja, hoe zorgen we ervoor dat die kinderen veilig de bevrijding halen?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accent1"/>
                </a:solidFill>
              </a:rPr>
              <a:t>En wat kunnen we dan doen om de pleeggezinnen te ondersteunen?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EE8B0A7-6B5A-6042-BA43-FB279719405D}"/>
              </a:ext>
            </a:extLst>
          </p:cNvPr>
          <p:cNvSpPr txBox="1"/>
          <p:nvPr/>
        </p:nvSpPr>
        <p:spPr>
          <a:xfrm>
            <a:off x="7028412" y="650487"/>
            <a:ext cx="489334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Werkwijze NV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Kinderen kregen elke veertien dagen bezoek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Bij gevaar of een `mismatch’ zocht men een ander pleeggezin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Iedere maand bezorgde men de bonkaart en soms kostgeld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Daarnaast kleding, schoenen en – vooral – valse papieren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Kinderen onder de twaalf gingen zoveel mogelijk naar school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4504BF4-72A1-8EB1-38E9-58087C08F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48" y="3255278"/>
            <a:ext cx="5680855" cy="366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90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485" y="18942"/>
            <a:ext cx="4763220" cy="6846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0" y="8657"/>
            <a:ext cx="7048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dirty="0"/>
              <a:t>Uitbreiding: de NV-gebieden, 1942-5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5032" y="711732"/>
            <a:ext cx="73464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In Zuid-Limburg verborg de NV-groep ca. 200 kinderen. Toen waren alle gereformeerde adressen op.</a:t>
            </a:r>
          </a:p>
        </p:txBody>
      </p:sp>
      <p:sp>
        <p:nvSpPr>
          <p:cNvPr id="11" name="Ovaal 10"/>
          <p:cNvSpPr/>
          <p:nvPr/>
        </p:nvSpPr>
        <p:spPr>
          <a:xfrm>
            <a:off x="9111922" y="5295360"/>
            <a:ext cx="1274860" cy="123127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al 11"/>
          <p:cNvSpPr/>
          <p:nvPr/>
        </p:nvSpPr>
        <p:spPr>
          <a:xfrm>
            <a:off x="9941937" y="4158757"/>
            <a:ext cx="442690" cy="44042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al 12"/>
          <p:cNvSpPr/>
          <p:nvPr/>
        </p:nvSpPr>
        <p:spPr>
          <a:xfrm>
            <a:off x="7402275" y="2231306"/>
            <a:ext cx="1994940" cy="123127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al 13"/>
          <p:cNvSpPr/>
          <p:nvPr/>
        </p:nvSpPr>
        <p:spPr>
          <a:xfrm rot="19701139">
            <a:off x="9623321" y="-16479"/>
            <a:ext cx="2235219" cy="274785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hthoek 4"/>
          <p:cNvSpPr/>
          <p:nvPr/>
        </p:nvSpPr>
        <p:spPr>
          <a:xfrm>
            <a:off x="1148" y="1638752"/>
            <a:ext cx="71158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400" dirty="0"/>
              <a:t>Daarna nog 15 kinderen bij de </a:t>
            </a:r>
            <a:r>
              <a:rPr lang="nl-NL" sz="2400" b="1" dirty="0"/>
              <a:t>gereformeerden</a:t>
            </a:r>
            <a:r>
              <a:rPr lang="nl-NL" sz="2400" dirty="0"/>
              <a:t> in Venlo</a:t>
            </a:r>
          </a:p>
        </p:txBody>
      </p:sp>
      <p:sp>
        <p:nvSpPr>
          <p:cNvPr id="6" name="Rechthoek 5"/>
          <p:cNvSpPr/>
          <p:nvPr/>
        </p:nvSpPr>
        <p:spPr>
          <a:xfrm>
            <a:off x="39537" y="2565772"/>
            <a:ext cx="7287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400" dirty="0"/>
              <a:t>Vanaf december 1943 verplaatsten ze ca. 80 kinderen naar </a:t>
            </a:r>
            <a:r>
              <a:rPr lang="nl-NL" sz="2400" b="1" dirty="0"/>
              <a:t>gereformeerden</a:t>
            </a:r>
            <a:r>
              <a:rPr lang="nl-NL" sz="2400" dirty="0"/>
              <a:t> in Gelderland en Overijssel</a:t>
            </a:r>
          </a:p>
        </p:txBody>
      </p:sp>
      <p:sp>
        <p:nvSpPr>
          <p:cNvPr id="7" name="Rechthoek 6"/>
          <p:cNvSpPr/>
          <p:nvPr/>
        </p:nvSpPr>
        <p:spPr>
          <a:xfrm>
            <a:off x="27151" y="3396769"/>
            <a:ext cx="732093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In Nijverdal trad mijn vader toe tot de NV</a:t>
            </a:r>
          </a:p>
          <a:p>
            <a:endParaRPr lang="nl-NL" sz="1400" dirty="0"/>
          </a:p>
          <a:p>
            <a:r>
              <a:rPr lang="nl-NL" sz="2400" dirty="0"/>
              <a:t>Tegelijk betrok men in Limburg ook </a:t>
            </a:r>
            <a:r>
              <a:rPr lang="nl-NL" sz="2400" b="1" dirty="0"/>
              <a:t>katholieken</a:t>
            </a:r>
            <a:r>
              <a:rPr lang="nl-NL" sz="2400" dirty="0"/>
              <a:t> bij de NV.</a:t>
            </a:r>
          </a:p>
        </p:txBody>
      </p:sp>
      <p:sp>
        <p:nvSpPr>
          <p:cNvPr id="8" name="Ovaal 7"/>
          <p:cNvSpPr/>
          <p:nvPr/>
        </p:nvSpPr>
        <p:spPr>
          <a:xfrm>
            <a:off x="10384627" y="689033"/>
            <a:ext cx="80206" cy="760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/>
          <p:cNvSpPr txBox="1"/>
          <p:nvPr/>
        </p:nvSpPr>
        <p:spPr>
          <a:xfrm>
            <a:off x="10384627" y="542386"/>
            <a:ext cx="86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Lemele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4B6322BC-D4F0-6AE0-B75A-A78A31D7225E}"/>
              </a:ext>
            </a:extLst>
          </p:cNvPr>
          <p:cNvSpPr txBox="1"/>
          <p:nvPr/>
        </p:nvSpPr>
        <p:spPr>
          <a:xfrm>
            <a:off x="470829" y="5692994"/>
            <a:ext cx="44740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Uiteindelijk redde de NV-groep 250 joden, van wie 95% kinderen.</a:t>
            </a:r>
            <a:endParaRPr lang="nl-NL" sz="2400" dirty="0">
              <a:sym typeface="Wingdings" panose="05000000000000000000" pitchFamily="2" charset="2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4E2796D-D894-E6CE-5024-E119EBC206FB}"/>
              </a:ext>
            </a:extLst>
          </p:cNvPr>
          <p:cNvSpPr txBox="1"/>
          <p:nvPr/>
        </p:nvSpPr>
        <p:spPr>
          <a:xfrm>
            <a:off x="0" y="2054712"/>
            <a:ext cx="48754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accent1"/>
                </a:solidFill>
              </a:rPr>
              <a:t>Vraag: waarom niet in Roermond?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23F070D8-A741-15AB-4291-412D7DACB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05" y="4449421"/>
            <a:ext cx="1905000" cy="2276475"/>
          </a:xfrm>
          <a:prstGeom prst="rect">
            <a:avLst/>
          </a:prstGeom>
        </p:spPr>
      </p:pic>
      <p:sp>
        <p:nvSpPr>
          <p:cNvPr id="21" name="Tekstvak 20">
            <a:extLst>
              <a:ext uri="{FF2B5EF4-FFF2-40B4-BE49-F238E27FC236}">
                <a16:creationId xmlns:a16="http://schemas.microsoft.com/office/drawing/2014/main" id="{67D721B9-7808-3713-8B15-F90439189512}"/>
              </a:ext>
            </a:extLst>
          </p:cNvPr>
          <p:cNvSpPr txBox="1"/>
          <p:nvPr/>
        </p:nvSpPr>
        <p:spPr>
          <a:xfrm>
            <a:off x="583760" y="4519288"/>
            <a:ext cx="47507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NV-groep sloot zich aan bij de LO</a:t>
            </a:r>
          </a:p>
          <a:p>
            <a:r>
              <a:rPr lang="nl-NL" sz="2400" dirty="0"/>
              <a:t>	(Pater Willem van der Geest)</a:t>
            </a:r>
          </a:p>
        </p:txBody>
      </p:sp>
    </p:spTree>
    <p:extLst>
      <p:ext uri="{BB962C8B-B14F-4D97-AF65-F5344CB8AC3E}">
        <p14:creationId xmlns:p14="http://schemas.microsoft.com/office/powerpoint/2010/main" val="337348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  <p:bldP spid="12" grpId="0" animBg="1"/>
      <p:bldP spid="13" grpId="0" animBg="1"/>
      <p:bldP spid="14" grpId="0" animBg="1"/>
      <p:bldP spid="6" grpId="0"/>
      <p:bldP spid="8" grpId="0" animBg="1"/>
      <p:bldP spid="9" grpId="0"/>
      <p:bldP spid="15" grpId="0"/>
      <p:bldP spid="17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E3299A9C-BC29-2419-9AEA-D79898092490}"/>
              </a:ext>
            </a:extLst>
          </p:cNvPr>
          <p:cNvSpPr txBox="1"/>
          <p:nvPr/>
        </p:nvSpPr>
        <p:spPr>
          <a:xfrm>
            <a:off x="216824" y="0"/>
            <a:ext cx="117583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dirty="0">
                <a:solidFill>
                  <a:schemeClr val="accent1"/>
                </a:solidFill>
              </a:rPr>
              <a:t>10. Bij de bevrijding: Wat heeft het NV-werk met je gedaan?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75C1FBC-13B2-C759-5FB9-8CF2ED101FC0}"/>
              </a:ext>
            </a:extLst>
          </p:cNvPr>
          <p:cNvSpPr txBox="1"/>
          <p:nvPr/>
        </p:nvSpPr>
        <p:spPr>
          <a:xfrm>
            <a:off x="1321720" y="1240691"/>
            <a:ext cx="9231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Vragen hierbij: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accent1"/>
                </a:solidFill>
              </a:rPr>
              <a:t>Welke positieve invloed heeft het NV-werk op je gehad?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accent1"/>
                </a:solidFill>
              </a:rPr>
              <a:t>Welke negatieve invloed heeft het NV-werk op je gehad?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accent1"/>
                </a:solidFill>
              </a:rPr>
              <a:t>Ben je/voel je je nog steeds verantwoordelijk voor `jouw’ kinderen?</a:t>
            </a:r>
          </a:p>
        </p:txBody>
      </p:sp>
    </p:spTree>
    <p:extLst>
      <p:ext uri="{BB962C8B-B14F-4D97-AF65-F5344CB8AC3E}">
        <p14:creationId xmlns:p14="http://schemas.microsoft.com/office/powerpoint/2010/main" val="152829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4600922-3FD0-3072-44C4-A8C4310924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539" y="3735429"/>
            <a:ext cx="3370810" cy="312257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18F9B60-6E46-5DFF-23B8-50539B23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164" y="784104"/>
            <a:ext cx="2264183" cy="355929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5DF8A5C-DA01-5D27-FFF2-D515CCF115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244" y="646331"/>
            <a:ext cx="1898904" cy="2959331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C8E818A-CA98-AF86-1031-0DCB3520A0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6" y="694203"/>
            <a:ext cx="2633020" cy="409808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07949E2D-693B-D465-5FE2-3411F249C2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544" y="694202"/>
            <a:ext cx="2634011" cy="4098085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130BB78D-F724-298B-68BE-5AAAA50F2613}"/>
              </a:ext>
            </a:extLst>
          </p:cNvPr>
          <p:cNvSpPr txBox="1"/>
          <p:nvPr/>
        </p:nvSpPr>
        <p:spPr>
          <a:xfrm>
            <a:off x="24336" y="-9043"/>
            <a:ext cx="12167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Meer over de geschiedenis van het `kinderwerk’ (</a:t>
            </a:r>
            <a:r>
              <a:rPr lang="nl-NL" sz="3600" dirty="0" err="1"/>
              <a:t>uitg</a:t>
            </a:r>
            <a:r>
              <a:rPr lang="nl-NL" sz="3600" dirty="0"/>
              <a:t>. </a:t>
            </a:r>
            <a:r>
              <a:rPr lang="nl-NL" sz="3600" dirty="0" err="1"/>
              <a:t>Amphora</a:t>
            </a:r>
            <a:r>
              <a:rPr lang="nl-NL" sz="3600" dirty="0"/>
              <a:t>)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A8CC017-30AE-8C07-FE56-55790F1FDE24}"/>
              </a:ext>
            </a:extLst>
          </p:cNvPr>
          <p:cNvSpPr txBox="1"/>
          <p:nvPr/>
        </p:nvSpPr>
        <p:spPr>
          <a:xfrm>
            <a:off x="286789" y="4871259"/>
            <a:ext cx="1873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Over de NV-groep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48D77733-CD2A-9199-94EE-2156656ECBBD}"/>
              </a:ext>
            </a:extLst>
          </p:cNvPr>
          <p:cNvSpPr txBox="1"/>
          <p:nvPr/>
        </p:nvSpPr>
        <p:spPr>
          <a:xfrm>
            <a:off x="2797544" y="4840158"/>
            <a:ext cx="2713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Over de studentengroepen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24556766-0BED-E047-D624-ED7D42A20705}"/>
              </a:ext>
            </a:extLst>
          </p:cNvPr>
          <p:cNvSpPr txBox="1"/>
          <p:nvPr/>
        </p:nvSpPr>
        <p:spPr>
          <a:xfrm>
            <a:off x="7970881" y="2743244"/>
            <a:ext cx="1602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Over de crèche</a:t>
            </a:r>
          </a:p>
        </p:txBody>
      </p:sp>
    </p:spTree>
    <p:extLst>
      <p:ext uri="{BB962C8B-B14F-4D97-AF65-F5344CB8AC3E}">
        <p14:creationId xmlns:p14="http://schemas.microsoft.com/office/powerpoint/2010/main" val="24016501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</TotalTime>
  <Words>1034</Words>
  <Application>Microsoft Office PowerPoint</Application>
  <PresentationFormat>Breedbeeld</PresentationFormat>
  <Paragraphs>131</Paragraphs>
  <Slides>15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2</vt:i4>
      </vt:variant>
      <vt:variant>
        <vt:lpstr>Diatitels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Kantoorthema</vt:lpstr>
      <vt:lpstr>Werkblad</vt:lpstr>
      <vt:lpstr>PHOTO-PAINT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Bert Jan Flim</dc:creator>
  <cp:lastModifiedBy>Yvonne Koks</cp:lastModifiedBy>
  <cp:revision>32</cp:revision>
  <dcterms:created xsi:type="dcterms:W3CDTF">2022-10-12T09:57:01Z</dcterms:created>
  <dcterms:modified xsi:type="dcterms:W3CDTF">2022-10-13T11:33:18Z</dcterms:modified>
</cp:coreProperties>
</file>