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57" r:id="rId6"/>
    <p:sldId id="262" r:id="rId7"/>
    <p:sldId id="263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4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34"/>
    <p:restoredTop sz="96405"/>
  </p:normalViewPr>
  <p:slideViewPr>
    <p:cSldViewPr snapToGrid="0" snapToObjects="1">
      <p:cViewPr varScale="1">
        <p:scale>
          <a:sx n="86" d="100"/>
          <a:sy n="86" d="100"/>
        </p:scale>
        <p:origin x="7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778DCF-0954-7B42-A643-43C64AF76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B2A695E-AD0E-E64D-9E2F-967491ACCC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CAD99E0-E07E-3E49-AA41-EBE529748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A3C112B-CDAE-AD43-A734-7B543E2AD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07E66E-0C54-E345-862E-EE8CB60D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1074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3E3888-7809-1943-8673-9D49A0E22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C80246B-53B8-0E40-B610-35FD408C7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137C4F4-6174-ED42-B01B-C1B6A2A38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746ADA9-F8E1-894C-8C58-0BD4A4F65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9FA3C4F-B4C2-C942-8153-6FB74151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5077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8C1988-1146-2D4F-B438-4F56A0CD1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692733A-67A9-CE4C-8094-B983ACEC8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20B6237-B165-7D40-8373-E94BCC8FC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1D817C-6370-E14D-B112-7F3FFF30C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5A82ECB-583D-9E40-B251-3A308D35C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7254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369FD-F35F-8C4E-A377-D0D7B1941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028572-1FEA-DD4D-B7A6-BE53E8556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C3C21BE-49DC-9F46-9664-6D9C41B5B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E2E5D4A-65B1-C844-824C-B9C0F8AAF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606167F-D401-2044-B312-F067731F4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4978E52-62AE-0948-97F5-C629846E8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9479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08179A-CBA5-3845-B9BA-D792ABD0F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8317722-0F75-A14B-8AAF-3B202DB89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A95AF42-8DF8-8449-8CA9-9AB73E23A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2B63812-3D22-0645-96B3-581EC0F64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5BD1E49-D16B-BE44-83FF-3DA8D49A4E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5A15F23-F935-D54D-983B-188E04A65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CB9A255-8B26-5942-BCD1-8A585893C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97216C8-FB4D-F740-8CCF-1A8216A4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618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9FF931-7758-2B45-9AB7-BFAF0D99A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93E0956-3217-DB4E-BA46-392D87EC5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3C26C5A-49EB-1A46-8B7F-DEB89DD6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1F0E083-BC4E-E342-A07A-46A7F4A52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249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224A4DD-A338-514D-851C-08B4EFD5E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E8635C1-A6F3-E745-A2FD-DB7E5C12E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1F28910-6BA6-FC4F-B4D2-D030256A7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0144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10F762-1C7E-5940-B46F-FFDF01F8C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6EB6C5-E63B-F548-8D9C-6A60945D0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FBD876-940A-5941-9E79-0B9B8F1460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F3E9524-CBC5-E748-A06E-59C32230D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D5F9D1C-53EA-8C4F-A50B-8CF6F5E6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01F826-9350-1C40-A26F-BA4BF33B8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121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F6389C-892F-FC49-8C7B-B4359C84A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459D49E-2182-9647-9EA5-954F1728D7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2A880AF-91A9-934F-8F84-C0D21C186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9C38EAB-F460-2845-A187-8B603E1A9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B74BE0E-233E-8845-815F-80CBBC9D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73938F1-8A29-674E-B2D2-AEFEDE709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2958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70E39-2867-7E40-85B0-4E8101786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056A228-3D91-DA43-9550-4E94EA9185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FF191BA-A458-DF46-9D6B-9C45B9B31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10CC0B-D4B2-EA43-9F81-592B6ABB2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0C01DE5-8EBD-224F-AA9D-1415378F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7513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C86343D-5B43-8441-BE90-14D3053266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FA6177F-96C0-8B42-8FF6-273C51265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AF9A822-49F8-3B40-BB02-FB822C8CC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F7C1E61-A170-5C47-8D37-C3B3CF4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E8BA6BD-EE25-8046-AE25-A43B4FDD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52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FCCF3E1-55B9-3543-B85F-C9389B95A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8D799CE-70A0-AE4C-B3DB-E9ABA7029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FC4FCD1-8330-E44A-BC0C-D282B2F13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7C55B-B995-D94F-9C60-CE09BBE0143C}" type="datetimeFigureOut">
              <a:rPr lang="nl-NL" smtClean="0"/>
              <a:t>23-10-2022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DE4E9E-B9B3-CC4C-8A8C-7BD8325F72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DB2991B-8F06-4243-B011-EEBA832FB3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B2604-0413-C541-A085-DF6830C88A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659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600FA3BE-9CFE-D743-A91E-DF4D10AED9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A3DCCA-90EF-DA4F-9D08-6FEEC484F4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nl-NL" sz="880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30CB2EA-E3E0-4A48-8B00-ABC766BD7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31" y="189643"/>
            <a:ext cx="10070539" cy="647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5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fficeArt object">
            <a:extLst>
              <a:ext uri="{FF2B5EF4-FFF2-40B4-BE49-F238E27FC236}">
                <a16:creationId xmlns:a16="http://schemas.microsoft.com/office/drawing/2014/main" id="{0D4C6844-F794-C34D-8751-93FC39E486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652328" y="158778"/>
            <a:ext cx="4701472" cy="65558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2" name="officeArt object">
            <a:extLst>
              <a:ext uri="{FF2B5EF4-FFF2-40B4-BE49-F238E27FC236}">
                <a16:creationId xmlns:a16="http://schemas.microsoft.com/office/drawing/2014/main" id="{A5323D91-7FA6-A543-8CAC-D1F6D76F0E5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26554" y="158778"/>
            <a:ext cx="3783972" cy="65558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B3E4D94-5E1A-264C-8F61-A15ABC388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8264" y="365126"/>
            <a:ext cx="2237362" cy="3063874"/>
          </a:xfrm>
        </p:spPr>
        <p:txBody>
          <a:bodyPr>
            <a:normAutofit fontScale="90000"/>
          </a:bodyPr>
          <a:lstStyle/>
          <a:p>
            <a:r>
              <a:rPr lang="nl-NL" sz="4000" b="1" dirty="0"/>
              <a:t>Begin </a:t>
            </a:r>
            <a:br>
              <a:rPr lang="nl-NL" sz="4000" b="1" dirty="0"/>
            </a:br>
            <a:r>
              <a:rPr lang="nl-NL" sz="4000" b="1" dirty="0"/>
              <a:t>1900 </a:t>
            </a:r>
            <a:br>
              <a:rPr lang="nl-NL" sz="4000" b="1" dirty="0"/>
            </a:br>
            <a:r>
              <a:rPr lang="nl-NL" sz="4000" b="1" dirty="0"/>
              <a:t>Eerste </a:t>
            </a:r>
            <a:br>
              <a:rPr lang="nl-NL" sz="4000" b="1" dirty="0"/>
            </a:br>
            <a:r>
              <a:rPr lang="nl-NL" sz="4000" b="1" dirty="0"/>
              <a:t>Feminisme </a:t>
            </a:r>
            <a:br>
              <a:rPr lang="nl-NL" sz="4000" b="1" dirty="0"/>
            </a:br>
            <a:r>
              <a:rPr lang="nl-NL" sz="4000" b="1" dirty="0"/>
              <a:t>Golf</a:t>
            </a:r>
            <a:br>
              <a:rPr lang="nl-NL" sz="4000" dirty="0">
                <a:solidFill>
                  <a:schemeClr val="bg1"/>
                </a:solidFill>
              </a:rPr>
            </a:br>
            <a:endParaRPr lang="nl-NL" sz="4000" dirty="0">
              <a:solidFill>
                <a:schemeClr val="bg1"/>
              </a:solidFill>
            </a:endParaRP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3855034-F5AC-E44E-A24A-25710BD42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838" y="4547723"/>
            <a:ext cx="11470374" cy="1653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600" b="1" dirty="0">
                <a:solidFill>
                  <a:schemeClr val="bg1"/>
                </a:solidFill>
              </a:rPr>
              <a:t>Henriette </a:t>
            </a:r>
            <a:r>
              <a:rPr lang="nl-NL" sz="3600" b="1" dirty="0" err="1">
                <a:solidFill>
                  <a:schemeClr val="bg1"/>
                </a:solidFill>
              </a:rPr>
              <a:t>Pimentel</a:t>
            </a:r>
            <a:r>
              <a:rPr lang="nl-NL" sz="3600" b="1" dirty="0">
                <a:solidFill>
                  <a:schemeClr val="bg1"/>
                </a:solidFill>
              </a:rPr>
              <a:t>               		</a:t>
            </a:r>
            <a:r>
              <a:rPr lang="nl-NL" sz="4000" b="1" dirty="0">
                <a:solidFill>
                  <a:schemeClr val="bg1"/>
                </a:solidFill>
              </a:rPr>
              <a:t>Cornelia de Jong en </a:t>
            </a:r>
          </a:p>
          <a:p>
            <a:pPr marL="0" indent="0">
              <a:buNone/>
            </a:pPr>
            <a:r>
              <a:rPr lang="nl-NL" sz="4000" b="1" dirty="0">
                <a:solidFill>
                  <a:schemeClr val="bg1"/>
                </a:solidFill>
              </a:rPr>
              <a:t>						     Cato van Tussenbroek</a:t>
            </a:r>
          </a:p>
        </p:txBody>
      </p:sp>
    </p:spTree>
    <p:extLst>
      <p:ext uri="{BB962C8B-B14F-4D97-AF65-F5344CB8AC3E}">
        <p14:creationId xmlns:p14="http://schemas.microsoft.com/office/powerpoint/2010/main" val="1465578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D594F13D-B3F4-EC4C-903D-4A22B6561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22" y="307714"/>
            <a:ext cx="4855223" cy="618516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9F755E-6B8B-874B-A489-FF292FECD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0460" y="365125"/>
            <a:ext cx="1660285" cy="1325563"/>
          </a:xfrm>
        </p:spPr>
        <p:txBody>
          <a:bodyPr/>
          <a:lstStyle/>
          <a:p>
            <a:r>
              <a:rPr lang="nl-NL" b="1" dirty="0"/>
              <a:t>1941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9483BA-3CE4-FC49-9BD8-F5E42DADC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522" y="5428034"/>
            <a:ext cx="10868278" cy="748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000" dirty="0">
                <a:solidFill>
                  <a:schemeClr val="bg1"/>
                </a:solidFill>
              </a:rPr>
              <a:t>      Betty Oudkerk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30E4BEF-2057-694A-A4F8-E41002B91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952" y="333178"/>
            <a:ext cx="2393512" cy="353541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B15ACAF-C219-674C-9B2A-1D8BD805F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6344" y="354077"/>
            <a:ext cx="2657456" cy="3484704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499EC3B9-711A-8D4A-BA6C-EDF9DA70C33E}"/>
              </a:ext>
            </a:extLst>
          </p:cNvPr>
          <p:cNvSpPr txBox="1"/>
          <p:nvPr/>
        </p:nvSpPr>
        <p:spPr>
          <a:xfrm flipH="1">
            <a:off x="8958029" y="4511956"/>
            <a:ext cx="3009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Mirjam Cohen</a:t>
            </a:r>
          </a:p>
          <a:p>
            <a:r>
              <a:rPr lang="nl-NL" sz="2400" b="1" dirty="0" err="1"/>
              <a:t>Virrie</a:t>
            </a:r>
            <a:r>
              <a:rPr lang="nl-NL" sz="2400" b="1" dirty="0"/>
              <a:t> Cohen</a:t>
            </a:r>
          </a:p>
          <a:p>
            <a:r>
              <a:rPr lang="nl-NL" sz="2400" b="1" dirty="0"/>
              <a:t>Fanny Phillips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CF21080-87EF-3D43-9B13-1B7B2DA2707E}"/>
              </a:ext>
            </a:extLst>
          </p:cNvPr>
          <p:cNvSpPr txBox="1"/>
          <p:nvPr/>
        </p:nvSpPr>
        <p:spPr>
          <a:xfrm>
            <a:off x="9292590" y="3307290"/>
            <a:ext cx="1604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chemeClr val="bg1"/>
                </a:solidFill>
              </a:rPr>
              <a:t>Harry Cohen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863E78E-F1E9-C148-86D8-D2ED9B1725F2}"/>
              </a:ext>
            </a:extLst>
          </p:cNvPr>
          <p:cNvSpPr txBox="1"/>
          <p:nvPr/>
        </p:nvSpPr>
        <p:spPr>
          <a:xfrm>
            <a:off x="6096000" y="3307290"/>
            <a:ext cx="1996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err="1">
                <a:solidFill>
                  <a:schemeClr val="bg1"/>
                </a:solidFill>
              </a:rPr>
              <a:t>Sieny</a:t>
            </a:r>
            <a:r>
              <a:rPr lang="nl-NL" sz="2000" b="1" dirty="0">
                <a:solidFill>
                  <a:schemeClr val="bg1"/>
                </a:solidFill>
              </a:rPr>
              <a:t> Kattenburg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1F707485-80CE-DA47-A634-91AF3E360B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4771" y="4206875"/>
            <a:ext cx="30099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70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8E39C8-2669-9648-917E-8B81F8F9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FE8D922-E4CD-DD4C-B8CE-7E3D240801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1585" y="91197"/>
            <a:ext cx="9688830" cy="6675605"/>
          </a:xfrm>
        </p:spPr>
      </p:pic>
    </p:spTree>
    <p:extLst>
      <p:ext uri="{BB962C8B-B14F-4D97-AF65-F5344CB8AC3E}">
        <p14:creationId xmlns:p14="http://schemas.microsoft.com/office/powerpoint/2010/main" val="3358146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77E9E0-29F2-B048-B85B-D381DA135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7502" y="230120"/>
            <a:ext cx="3836298" cy="6488583"/>
          </a:xfrm>
        </p:spPr>
        <p:txBody>
          <a:bodyPr/>
          <a:lstStyle/>
          <a:p>
            <a:r>
              <a:rPr lang="nl-NL" b="1" dirty="0"/>
              <a:t>De Hollandse Schouwburg 1943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33830DA-1AE4-2947-9FBF-ED43E1E618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5558" y="230120"/>
            <a:ext cx="6362997" cy="6488583"/>
          </a:xfrm>
        </p:spPr>
      </p:pic>
    </p:spTree>
    <p:extLst>
      <p:ext uri="{BB962C8B-B14F-4D97-AF65-F5344CB8AC3E}">
        <p14:creationId xmlns:p14="http://schemas.microsoft.com/office/powerpoint/2010/main" val="3162017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18AF7424-DE4C-E043-99C4-46172A48D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696" y="365125"/>
            <a:ext cx="2109865" cy="2306638"/>
          </a:xfrm>
          <a:prstGeom prst="rect">
            <a:avLst/>
          </a:prstGeom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6A6F80B-8A1F-6F4A-BA6A-632537D6F5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3599" y="343382"/>
            <a:ext cx="6273526" cy="6232790"/>
          </a:xfr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73A2E70-66A3-A04A-80DC-7BE08484616D}"/>
              </a:ext>
            </a:extLst>
          </p:cNvPr>
          <p:cNvSpPr txBox="1"/>
          <p:nvPr/>
        </p:nvSpPr>
        <p:spPr>
          <a:xfrm>
            <a:off x="7165195" y="2205990"/>
            <a:ext cx="1805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Felix </a:t>
            </a:r>
            <a:r>
              <a:rPr lang="nl-NL" dirty="0" err="1">
                <a:solidFill>
                  <a:schemeClr val="bg1"/>
                </a:solidFill>
              </a:rPr>
              <a:t>Halverstad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4C374C-B7C6-3948-8417-D138DD819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260" y="365125"/>
            <a:ext cx="5836064" cy="1325563"/>
          </a:xfrm>
        </p:spPr>
        <p:txBody>
          <a:bodyPr>
            <a:normAutofit/>
          </a:bodyPr>
          <a:lstStyle/>
          <a:p>
            <a:r>
              <a:rPr lang="nl-NL" sz="5400" b="1" dirty="0">
                <a:solidFill>
                  <a:schemeClr val="bg1"/>
                </a:solidFill>
              </a:rPr>
              <a:t>   Walter </a:t>
            </a:r>
            <a:r>
              <a:rPr lang="nl-NL" sz="5400" b="1" dirty="0" err="1">
                <a:solidFill>
                  <a:schemeClr val="bg1"/>
                </a:solidFill>
              </a:rPr>
              <a:t>Süskind</a:t>
            </a:r>
            <a:endParaRPr lang="nl-NL" sz="5400" b="1" dirty="0">
              <a:solidFill>
                <a:schemeClr val="bg1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BCA277D-A964-E441-87CC-1119A69D7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4040" y="3968556"/>
            <a:ext cx="2288493" cy="268478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996B7DB-0378-C34C-B577-D0B5782534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311" y="2858829"/>
            <a:ext cx="2109865" cy="383603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737DEA52-4A0B-EA4D-9F92-B94CD783B8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8433" y="365125"/>
            <a:ext cx="2324100" cy="3492500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1F5E50BD-0E63-C04D-B90F-4E888FF79169}"/>
              </a:ext>
            </a:extLst>
          </p:cNvPr>
          <p:cNvSpPr/>
          <p:nvPr/>
        </p:nvSpPr>
        <p:spPr>
          <a:xfrm>
            <a:off x="7031035" y="3244334"/>
            <a:ext cx="2109865" cy="3065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2400" b="1" dirty="0">
              <a:solidFill>
                <a:schemeClr val="bg1"/>
              </a:solidFill>
            </a:endParaRPr>
          </a:p>
          <a:p>
            <a:endParaRPr lang="nl-NL" sz="2400" b="1" dirty="0">
              <a:solidFill>
                <a:schemeClr val="bg1"/>
              </a:solidFill>
            </a:endParaRPr>
          </a:p>
          <a:p>
            <a:endParaRPr lang="nl-NL" sz="2400" b="1" dirty="0">
              <a:solidFill>
                <a:schemeClr val="bg1"/>
              </a:solidFill>
            </a:endParaRPr>
          </a:p>
          <a:p>
            <a:endParaRPr lang="nl-NL" sz="2400" b="1" dirty="0">
              <a:solidFill>
                <a:schemeClr val="bg1"/>
              </a:solidFill>
            </a:endParaRPr>
          </a:p>
          <a:p>
            <a:endParaRPr lang="nl-NL" sz="2400" b="1" dirty="0">
              <a:solidFill>
                <a:schemeClr val="bg1"/>
              </a:solidFill>
            </a:endParaRPr>
          </a:p>
          <a:p>
            <a:endParaRPr lang="nl-NL" sz="2400" b="1" dirty="0">
              <a:solidFill>
                <a:schemeClr val="bg1"/>
              </a:solidFill>
            </a:endParaRPr>
          </a:p>
          <a:p>
            <a:endParaRPr lang="nl-NL" sz="2400" b="1" dirty="0">
              <a:solidFill>
                <a:schemeClr val="bg1"/>
              </a:solidFill>
            </a:endParaRPr>
          </a:p>
          <a:p>
            <a:r>
              <a:rPr lang="nl-NL" sz="2400" b="1" dirty="0"/>
              <a:t>   Willy </a:t>
            </a:r>
            <a:r>
              <a:rPr lang="nl-NL" sz="2400" b="1" dirty="0" err="1"/>
              <a:t>Lages</a:t>
            </a:r>
            <a:endParaRPr lang="nl-NL" sz="2400" b="1" dirty="0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7FEDB0F9-3011-F14B-81C1-F6C34E6E6812}"/>
              </a:ext>
            </a:extLst>
          </p:cNvPr>
          <p:cNvSpPr txBox="1"/>
          <p:nvPr/>
        </p:nvSpPr>
        <p:spPr>
          <a:xfrm>
            <a:off x="9635490" y="3105834"/>
            <a:ext cx="1985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chemeClr val="bg1"/>
                </a:solidFill>
              </a:rPr>
              <a:t>Ferdinand </a:t>
            </a:r>
            <a:r>
              <a:rPr lang="nl-NL" sz="2000" b="1" dirty="0" err="1">
                <a:solidFill>
                  <a:schemeClr val="bg1"/>
                </a:solidFill>
              </a:rPr>
              <a:t>Aus</a:t>
            </a:r>
            <a:r>
              <a:rPr lang="nl-NL" sz="2000" b="1" dirty="0">
                <a:solidFill>
                  <a:schemeClr val="bg1"/>
                </a:solidFill>
              </a:rPr>
              <a:t> der </a:t>
            </a:r>
            <a:r>
              <a:rPr lang="nl-NL" sz="2000" b="1" dirty="0" err="1">
                <a:solidFill>
                  <a:schemeClr val="bg1"/>
                </a:solidFill>
              </a:rPr>
              <a:t>Funten</a:t>
            </a:r>
            <a:endParaRPr lang="nl-NL" sz="2000" b="1" dirty="0">
              <a:solidFill>
                <a:schemeClr val="bg1"/>
              </a:solidFill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5EBA168E-BC03-7845-93C8-72A50C1BE95B}"/>
              </a:ext>
            </a:extLst>
          </p:cNvPr>
          <p:cNvSpPr/>
          <p:nvPr/>
        </p:nvSpPr>
        <p:spPr>
          <a:xfrm>
            <a:off x="5164623" y="3244334"/>
            <a:ext cx="1862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Alfons </a:t>
            </a:r>
            <a:r>
              <a:rPr lang="nl-NL" b="1" dirty="0" err="1">
                <a:solidFill>
                  <a:schemeClr val="bg1"/>
                </a:solidFill>
              </a:rPr>
              <a:t>Zündler</a:t>
            </a:r>
            <a:r>
              <a:rPr lang="nl-NL" b="1" dirty="0">
                <a:solidFill>
                  <a:schemeClr val="bg1"/>
                </a:solidFill>
              </a:rPr>
              <a:t> 24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E046BBF2-8390-DD4C-B229-BB5FB6CCA12D}"/>
              </a:ext>
            </a:extLst>
          </p:cNvPr>
          <p:cNvSpPr txBox="1"/>
          <p:nvPr/>
        </p:nvSpPr>
        <p:spPr>
          <a:xfrm>
            <a:off x="9852660" y="5932170"/>
            <a:ext cx="1835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b="1" dirty="0">
              <a:solidFill>
                <a:schemeClr val="bg1"/>
              </a:solidFill>
            </a:endParaRPr>
          </a:p>
          <a:p>
            <a:r>
              <a:rPr lang="nl-NL" b="1" dirty="0">
                <a:solidFill>
                  <a:schemeClr val="bg1"/>
                </a:solidFill>
              </a:rPr>
              <a:t>Alfons </a:t>
            </a:r>
            <a:r>
              <a:rPr lang="nl-NL" b="1" dirty="0" err="1">
                <a:solidFill>
                  <a:schemeClr val="bg1"/>
                </a:solidFill>
              </a:rPr>
              <a:t>Zündler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5768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DEC967-1023-D440-AB6C-D48535ED7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320" y="902970"/>
            <a:ext cx="9936480" cy="787718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E4173A3-950A-5C46-9F80-F036CE528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2487" y="199279"/>
            <a:ext cx="2172466" cy="256785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90B3A37-EB44-6B4B-A86D-C1C8F7EDB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084" y="199279"/>
            <a:ext cx="1714500" cy="256785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CE09364-F679-5343-AC59-204266076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" y="232358"/>
            <a:ext cx="1752599" cy="250169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12582ED-6D29-AC4B-92EB-9C3666C7B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607" y="199279"/>
            <a:ext cx="1737954" cy="250169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817DE7D-323D-7B45-B668-5C13304DEB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8215" y="160410"/>
            <a:ext cx="1714500" cy="254056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90536ED-7B30-B545-BC07-D9FA20EC63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877" y="3565709"/>
            <a:ext cx="11230104" cy="2915178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65B9F459-EE55-714A-A90F-71828F9E953C}"/>
              </a:ext>
            </a:extLst>
          </p:cNvPr>
          <p:cNvSpPr txBox="1"/>
          <p:nvPr/>
        </p:nvSpPr>
        <p:spPr>
          <a:xfrm>
            <a:off x="1314450" y="32689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607319D-F495-DE46-922C-45791B4A5A0B}"/>
              </a:ext>
            </a:extLst>
          </p:cNvPr>
          <p:cNvSpPr txBox="1"/>
          <p:nvPr/>
        </p:nvSpPr>
        <p:spPr>
          <a:xfrm>
            <a:off x="541019" y="2813301"/>
            <a:ext cx="6408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/>
              <a:t>De NV groep, Naamloze Vennootschap, uit de arbeidersklasse met een meer communistische inslag waarvan Jaap Musch de oprichter was Taxichauffeur Joop Woortman en zijn vrouw </a:t>
            </a:r>
            <a:r>
              <a:rPr lang="nl-NL" sz="1200" b="1" dirty="0" err="1"/>
              <a:t>Semmy</a:t>
            </a:r>
            <a:r>
              <a:rPr lang="nl-NL" sz="1200" b="1" dirty="0"/>
              <a:t> Glasoog hadden de leiding vanuit Amsterdam</a:t>
            </a:r>
            <a:endParaRPr lang="nl-NL" sz="1200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AB10E2BB-579D-8342-A928-B31B0C51FFD6}"/>
              </a:ext>
            </a:extLst>
          </p:cNvPr>
          <p:cNvSpPr txBox="1"/>
          <p:nvPr/>
        </p:nvSpPr>
        <p:spPr>
          <a:xfrm>
            <a:off x="579119" y="5396434"/>
            <a:ext cx="11170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b="1" dirty="0"/>
          </a:p>
          <a:p>
            <a:r>
              <a:rPr lang="nl-NL" b="1" dirty="0">
                <a:solidFill>
                  <a:schemeClr val="bg1"/>
                </a:solidFill>
              </a:rPr>
              <a:t>Een studenten groep uit Utrecht en Amsterdam, jonge mensen die nergens voor terugdeinsden, onder leiding van student Piet </a:t>
            </a:r>
            <a:r>
              <a:rPr lang="nl-NL" b="1" dirty="0" err="1">
                <a:solidFill>
                  <a:schemeClr val="bg1"/>
                </a:solidFill>
              </a:rPr>
              <a:t>Meerburg</a:t>
            </a:r>
            <a:r>
              <a:rPr lang="nl-NL" b="1" dirty="0">
                <a:solidFill>
                  <a:schemeClr val="bg1"/>
                </a:solidFill>
              </a:rPr>
              <a:t> Samen met Iet van Dijk, Mieke Mees en vele anderen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66F6C17E-A1E8-2247-B9C5-394D3FE60C2B}"/>
              </a:ext>
            </a:extLst>
          </p:cNvPr>
          <p:cNvSpPr txBox="1"/>
          <p:nvPr/>
        </p:nvSpPr>
        <p:spPr>
          <a:xfrm>
            <a:off x="7433872" y="2690416"/>
            <a:ext cx="4090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/>
              <a:t>De trouwgroep, die het verzet blad Trouw oprichtten, een intellectuele Christelijke groepering onder leiding van journaliste, lerares en feministe, </a:t>
            </a:r>
            <a:r>
              <a:rPr lang="nl-NL" sz="1200" b="1" dirty="0" err="1"/>
              <a:t>Gezina</a:t>
            </a:r>
            <a:r>
              <a:rPr lang="nl-NL" sz="1200" b="1" dirty="0"/>
              <a:t> van der Molen</a:t>
            </a:r>
            <a:endParaRPr lang="nl-NL" sz="1200" dirty="0"/>
          </a:p>
          <a:p>
            <a:r>
              <a:rPr lang="nl-NL" sz="1200" b="1" dirty="0" err="1"/>
              <a:t>oa</a:t>
            </a:r>
            <a:r>
              <a:rPr lang="nl-NL" sz="1200" b="1" dirty="0"/>
              <a:t> Hester van Lennep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3579621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058B8A-17E0-0848-8398-299C6E7C6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D41CA6D-1D76-A541-8681-498D3593E3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4490" y="48998"/>
            <a:ext cx="9786870" cy="6760003"/>
          </a:xfrm>
        </p:spPr>
      </p:pic>
    </p:spTree>
    <p:extLst>
      <p:ext uri="{BB962C8B-B14F-4D97-AF65-F5344CB8AC3E}">
        <p14:creationId xmlns:p14="http://schemas.microsoft.com/office/powerpoint/2010/main" val="927997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E02BC2-E4E3-1047-919C-1E61114D3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AF9AF125-84DB-7648-AE9A-6A9E50C172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39090" y="-1265162"/>
            <a:ext cx="12870180" cy="1005273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1F5336D-B928-BD44-8ED9-7FCBEDCB2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690" y="2483419"/>
            <a:ext cx="5222240" cy="308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91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F77FDA-1F69-1A4F-AC62-0CB9C166A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0370" y="511851"/>
            <a:ext cx="3646170" cy="2693454"/>
          </a:xfrm>
        </p:spPr>
        <p:txBody>
          <a:bodyPr>
            <a:noAutofit/>
          </a:bodyPr>
          <a:lstStyle/>
          <a:p>
            <a:r>
              <a:rPr lang="nl-NL" sz="2800" b="1" dirty="0"/>
              <a:t>Remi van </a:t>
            </a:r>
            <a:r>
              <a:rPr lang="nl-NL" sz="2800" b="1" dirty="0" err="1"/>
              <a:t>Duinwijck</a:t>
            </a:r>
            <a:r>
              <a:rPr lang="nl-NL" sz="2800" b="1" dirty="0"/>
              <a:t> – Coenraad Huib gezang</a:t>
            </a:r>
            <a:br>
              <a:rPr lang="nl-NL" sz="2800" b="1" dirty="0"/>
            </a:br>
            <a:br>
              <a:rPr lang="nl-NL" sz="2800" b="1" dirty="0"/>
            </a:br>
            <a:r>
              <a:rPr lang="nl-NL" sz="2800" b="1" dirty="0"/>
              <a:t>29 Januari 1942 –</a:t>
            </a:r>
            <a:br>
              <a:rPr lang="nl-NL" sz="2800" b="1" dirty="0"/>
            </a:br>
            <a:r>
              <a:rPr lang="nl-NL" sz="2800" b="1" dirty="0"/>
              <a:t>21 mei 1943</a:t>
            </a:r>
            <a:br>
              <a:rPr lang="nl-NL" sz="2800" dirty="0"/>
            </a:br>
            <a:endParaRPr lang="nl-NL" sz="2800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48C59DC-C558-EF4C-BF5A-BEE6632EF8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0046" y="315129"/>
            <a:ext cx="5137229" cy="3349473"/>
          </a:xfr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CAF755D-D1EB-F047-94F3-6ABA26F73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0691" y="3841791"/>
            <a:ext cx="4276584" cy="271500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C774BEC7-983A-AD4F-B1AB-0D6483040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156289"/>
            <a:ext cx="2366010" cy="350831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4900FF5-FCCE-E14C-8656-7CEF36085B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3863341"/>
            <a:ext cx="6972300" cy="269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45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1ED4607-4EEF-4F47-B662-C74BD2197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1269" y="365125"/>
            <a:ext cx="3798167" cy="284522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F535C86-486F-2547-8460-5E9EFB552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9E25828-A9BB-A649-8DD0-1B88083BE6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8630" y="365125"/>
            <a:ext cx="6152746" cy="633179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1B8A6F9-5D92-8E43-8FF3-8B071D62A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7217" y="3778229"/>
            <a:ext cx="3798167" cy="286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48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97BB88-C092-B648-A1D3-E46C1A36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4279067C-7D4E-EF4F-AD28-1360865D4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350916"/>
            <a:ext cx="13395960" cy="921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383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32AA3C-13D3-6248-9D30-47985DF1B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0" y="0"/>
            <a:ext cx="4575810" cy="1325563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nl-NL" b="1" dirty="0"/>
            </a:br>
            <a:r>
              <a:rPr lang="nl-NL" sz="5300" b="1" dirty="0"/>
              <a:t>Het  onbekende</a:t>
            </a:r>
            <a:br>
              <a:rPr lang="nl-NL" sz="5300" b="1" dirty="0"/>
            </a:br>
            <a:r>
              <a:rPr lang="nl-NL" sz="5300" b="1" dirty="0"/>
              <a:t>kind...</a:t>
            </a: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2238A1A3-3999-6948-B712-1402EE90ED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036" y="295919"/>
            <a:ext cx="5304224" cy="6388091"/>
          </a:xfrm>
          <a:prstGeom prst="rect">
            <a:avLst/>
          </a:prstGeom>
        </p:spPr>
      </p:pic>
      <p:pic>
        <p:nvPicPr>
          <p:cNvPr id="1025" name="Picture 1" descr="page4image64587600">
            <a:extLst>
              <a:ext uri="{FF2B5EF4-FFF2-40B4-BE49-F238E27FC236}">
                <a16:creationId xmlns:a16="http://schemas.microsoft.com/office/drawing/2014/main" id="{CF851D80-6340-8F4A-92B3-75F7B4793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40" y="1748790"/>
            <a:ext cx="4907984" cy="485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123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858D7-DE57-0F46-81CA-E1BF58CD0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26122C24-1A75-3347-8A08-E6E66F4731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534796"/>
            <a:ext cx="12664440" cy="9166206"/>
          </a:xfrm>
        </p:spPr>
      </p:pic>
    </p:spTree>
    <p:extLst>
      <p:ext uri="{BB962C8B-B14F-4D97-AF65-F5344CB8AC3E}">
        <p14:creationId xmlns:p14="http://schemas.microsoft.com/office/powerpoint/2010/main" val="1755539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09A0795-0480-B84D-81B2-E6A3CA1FA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066" y="697229"/>
            <a:ext cx="8763794" cy="486918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81F50DC-FA41-2542-A0C4-82E1F43E4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AC1CBDE8-4A3C-1742-A1EC-001F6CA22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14075" y="697229"/>
            <a:ext cx="3142411" cy="4869181"/>
          </a:xfr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469FA43-4324-AE4B-B1CD-11B21BB76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00" y="697229"/>
            <a:ext cx="3116275" cy="486918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3B76848-3C3E-8A4B-9146-6547E86185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97229"/>
            <a:ext cx="3142410" cy="486918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E59655AD-EB66-8240-BFD3-E944A22121A7}"/>
              </a:ext>
            </a:extLst>
          </p:cNvPr>
          <p:cNvSpPr txBox="1"/>
          <p:nvPr/>
        </p:nvSpPr>
        <p:spPr>
          <a:xfrm>
            <a:off x="182880" y="5898513"/>
            <a:ext cx="11624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De roman De Crèche is inmiddels ook verschenen in het Frans, Italiaans, Portugees en Engels</a:t>
            </a:r>
          </a:p>
        </p:txBody>
      </p:sp>
    </p:spTree>
    <p:extLst>
      <p:ext uri="{BB962C8B-B14F-4D97-AF65-F5344CB8AC3E}">
        <p14:creationId xmlns:p14="http://schemas.microsoft.com/office/powerpoint/2010/main" val="215472668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201</Words>
  <Application>Microsoft Office PowerPoint</Application>
  <PresentationFormat>Breedbeeld</PresentationFormat>
  <Paragraphs>33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Kantoorthema</vt:lpstr>
      <vt:lpstr>PowerPoint-presentatie</vt:lpstr>
      <vt:lpstr>Begin  1900  Eerste  Feminisme  Golf </vt:lpstr>
      <vt:lpstr>1941</vt:lpstr>
      <vt:lpstr>PowerPoint-presentatie</vt:lpstr>
      <vt:lpstr>De Hollandse Schouwburg 1943</vt:lpstr>
      <vt:lpstr>   Walter Süskind</vt:lpstr>
      <vt:lpstr>PowerPoint-presentatie</vt:lpstr>
      <vt:lpstr>PowerPoint-presentatie</vt:lpstr>
      <vt:lpstr>PowerPoint-presentatie</vt:lpstr>
      <vt:lpstr>Remi van Duinwijck – Coenraad Huib gezang  29 Januari 1942 – 21 mei 1943 </vt:lpstr>
      <vt:lpstr>PowerPoint-presentatie</vt:lpstr>
      <vt:lpstr>PowerPoint-presentatie</vt:lpstr>
      <vt:lpstr> Het  onbekende kind...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Petronella van Rijn</dc:creator>
  <cp:lastModifiedBy>Yvonne Koks</cp:lastModifiedBy>
  <cp:revision>5</cp:revision>
  <dcterms:created xsi:type="dcterms:W3CDTF">2022-10-12T19:36:17Z</dcterms:created>
  <dcterms:modified xsi:type="dcterms:W3CDTF">2022-10-23T11:06:50Z</dcterms:modified>
</cp:coreProperties>
</file>